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034" r:id="rId5"/>
  </p:sldMasterIdLst>
  <p:notesMasterIdLst>
    <p:notesMasterId r:id="rId12"/>
  </p:notesMasterIdLst>
  <p:handoutMasterIdLst>
    <p:handoutMasterId r:id="rId13"/>
  </p:handoutMasterIdLst>
  <p:sldIdLst>
    <p:sldId id="361" r:id="rId6"/>
    <p:sldId id="375" r:id="rId7"/>
    <p:sldId id="366" r:id="rId8"/>
    <p:sldId id="379" r:id="rId9"/>
    <p:sldId id="378" r:id="rId10"/>
    <p:sldId id="376" r:id="rId11"/>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Trebuchet MS" panose="020B0603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rebuchet MS" panose="020B0603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rebuchet MS" panose="020B0603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rebuchet MS" panose="020B0603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rebuchet MS" panose="020B0603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rebuchet MS" panose="020B0603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rebuchet MS" panose="020B0603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rebuchet MS" panose="020B0603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rebuchet MS" panose="020B0603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3300"/>
    <a:srgbClr val="FF9900"/>
    <a:srgbClr val="00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814"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42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eaLnBrk="1" hangingPunct="1">
              <a:defRPr sz="1200">
                <a:latin typeface="Arial" pitchFamily="-109" charset="0"/>
                <a:ea typeface="+mn-ea"/>
              </a:defRPr>
            </a:lvl1pPr>
          </a:lstStyle>
          <a:p>
            <a:pPr>
              <a:defRPr/>
            </a:pPr>
            <a:endParaRPr lang="en-US"/>
          </a:p>
        </p:txBody>
      </p:sp>
      <p:sp>
        <p:nvSpPr>
          <p:cNvPr id="307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algn="r" eaLnBrk="1" hangingPunct="1">
              <a:defRPr sz="1200">
                <a:latin typeface="Arial" pitchFamily="-109" charset="0"/>
                <a:ea typeface="+mn-ea"/>
              </a:defRPr>
            </a:lvl1pPr>
          </a:lstStyle>
          <a:p>
            <a:pPr>
              <a:defRPr/>
            </a:pPr>
            <a:endParaRPr lang="en-US"/>
          </a:p>
        </p:txBody>
      </p:sp>
      <p:sp>
        <p:nvSpPr>
          <p:cNvPr id="307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eaLnBrk="1" hangingPunct="1">
              <a:defRPr sz="1200">
                <a:latin typeface="Arial" pitchFamily="-109" charset="0"/>
                <a:ea typeface="+mn-ea"/>
              </a:defRPr>
            </a:lvl1pPr>
          </a:lstStyle>
          <a:p>
            <a:pPr>
              <a:defRPr/>
            </a:pPr>
            <a:endParaRPr lang="en-US"/>
          </a:p>
        </p:txBody>
      </p:sp>
      <p:sp>
        <p:nvSpPr>
          <p:cNvPr id="307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algn="r" eaLnBrk="1" hangingPunct="1">
              <a:defRPr sz="1200">
                <a:latin typeface="Arial" panose="020B0604020202020204" pitchFamily="34" charset="0"/>
              </a:defRPr>
            </a:lvl1pPr>
          </a:lstStyle>
          <a:p>
            <a:fld id="{F569A8F5-051B-4B89-8D45-294D7E57F07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eaLnBrk="1" hangingPunct="1">
              <a:defRPr sz="1200">
                <a:latin typeface="Arial" pitchFamily="-109" charset="0"/>
                <a:ea typeface="+mn-ea"/>
              </a:defRPr>
            </a:lvl1pPr>
          </a:lstStyle>
          <a:p>
            <a:pPr>
              <a:defRPr/>
            </a:pPr>
            <a:endParaRPr lang="en-US"/>
          </a:p>
        </p:txBody>
      </p:sp>
      <p:sp>
        <p:nvSpPr>
          <p:cNvPr id="512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algn="r" eaLnBrk="1" hangingPunct="1">
              <a:defRPr sz="1200">
                <a:latin typeface="Arial" pitchFamily="-109"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03288" y="739775"/>
            <a:ext cx="4932362"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3100" y="4687888"/>
            <a:ext cx="5389563" cy="4438650"/>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eaLnBrk="1" hangingPunct="1">
              <a:defRPr sz="1200">
                <a:latin typeface="Arial" pitchFamily="-109"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algn="r" eaLnBrk="1" hangingPunct="1">
              <a:defRPr sz="1200">
                <a:latin typeface="Arial" panose="020B0604020202020204" pitchFamily="34" charset="0"/>
              </a:defRPr>
            </a:lvl1pPr>
          </a:lstStyle>
          <a:p>
            <a:fld id="{A9811858-FA90-4D97-BAFB-3EE8390614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66DFA11-88DC-4F45-BC21-C5DE70E0544C}" type="slidenum">
              <a:rPr lang="en-US" altLang="en-US"/>
              <a:pPr>
                <a:spcBef>
                  <a:spcPct val="0"/>
                </a:spcBef>
              </a:pPr>
              <a:t>1</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titre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6C2C614-83DD-4FFA-AF57-437A2C6C0C15}" type="slidenum">
              <a:rPr lang="en-US" altLang="en-US"/>
              <a:pPr>
                <a:spcBef>
                  <a:spcPct val="0"/>
                </a:spcBef>
              </a:pPr>
              <a:t>2</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titre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9811858-FA90-4D97-BAFB-3EE83906146A}" type="slidenum">
              <a:rPr lang="en-US" altLang="en-US" smtClean="0"/>
              <a:pPr/>
              <a:t>4</a:t>
            </a:fld>
            <a:endParaRPr lang="en-US" altLang="en-US"/>
          </a:p>
        </p:txBody>
      </p:sp>
    </p:spTree>
    <p:extLst>
      <p:ext uri="{BB962C8B-B14F-4D97-AF65-F5344CB8AC3E}">
        <p14:creationId xmlns:p14="http://schemas.microsoft.com/office/powerpoint/2010/main" val="35514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r>
              <a:rPr lang="en-GB"/>
              <a:t>LIFE10 Kick-off Meeting, Date, Place</a:t>
            </a:r>
          </a:p>
          <a:p>
            <a:pPr>
              <a:defRPr/>
            </a:pPr>
            <a:endParaRPr lang="en-GB"/>
          </a:p>
          <a:p>
            <a:pPr>
              <a:defRPr/>
            </a:pPr>
            <a:endParaRPr lang="en-GB"/>
          </a:p>
        </p:txBody>
      </p:sp>
    </p:spTree>
    <p:extLst>
      <p:ext uri="{BB962C8B-B14F-4D97-AF65-F5344CB8AC3E}">
        <p14:creationId xmlns:p14="http://schemas.microsoft.com/office/powerpoint/2010/main" val="22362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nl-BE"/>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412345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327334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64CDEA1-B625-4E70-8464-5AB4E695EE0F}" type="datetimeFigureOut">
              <a:rPr lang="en-GB"/>
              <a:pPr>
                <a:defRPr/>
              </a:pPr>
              <a:t>21/09/2021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6C7B33C-C011-4406-B1A2-E53A795F3419}" type="slidenum">
              <a:rPr lang="en-GB" altLang="en-US"/>
              <a:pPr/>
              <a:t>‹#›</a:t>
            </a:fld>
            <a:endParaRPr lang="en-GB" altLang="en-US"/>
          </a:p>
        </p:txBody>
      </p:sp>
    </p:spTree>
    <p:extLst>
      <p:ext uri="{BB962C8B-B14F-4D97-AF65-F5344CB8AC3E}">
        <p14:creationId xmlns:p14="http://schemas.microsoft.com/office/powerpoint/2010/main" val="2141372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BF81EB2-7389-487C-B0D6-508B534A3571}" type="datetimeFigureOut">
              <a:rPr lang="en-GB"/>
              <a:pPr>
                <a:defRPr/>
              </a:pPr>
              <a:t>21/09/2021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3B18984-B590-4719-9A87-19AD8A038756}" type="slidenum">
              <a:rPr lang="en-GB" altLang="en-US"/>
              <a:pPr/>
              <a:t>‹#›</a:t>
            </a:fld>
            <a:endParaRPr lang="en-GB" altLang="en-US"/>
          </a:p>
        </p:txBody>
      </p:sp>
    </p:spTree>
    <p:extLst>
      <p:ext uri="{BB962C8B-B14F-4D97-AF65-F5344CB8AC3E}">
        <p14:creationId xmlns:p14="http://schemas.microsoft.com/office/powerpoint/2010/main" val="99495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607ED9B-AD1D-425D-9BFE-9318156F729C}" type="datetimeFigureOut">
              <a:rPr lang="en-GB"/>
              <a:pPr>
                <a:defRPr/>
              </a:pPr>
              <a:t>21/09/2021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839A593-BD20-4C9F-B9F8-A3EF2429C0FB}" type="slidenum">
              <a:rPr lang="en-GB" altLang="en-US"/>
              <a:pPr/>
              <a:t>‹#›</a:t>
            </a:fld>
            <a:endParaRPr lang="en-GB" altLang="en-US"/>
          </a:p>
        </p:txBody>
      </p:sp>
    </p:spTree>
    <p:extLst>
      <p:ext uri="{BB962C8B-B14F-4D97-AF65-F5344CB8AC3E}">
        <p14:creationId xmlns:p14="http://schemas.microsoft.com/office/powerpoint/2010/main" val="1696294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54BA710-20E6-40D5-A592-ED208C675EF0}" type="datetimeFigureOut">
              <a:rPr lang="en-GB"/>
              <a:pPr>
                <a:defRPr/>
              </a:pPr>
              <a:t>21/09/2021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2504778-DE4A-4673-84F4-38DC8B178884}" type="slidenum">
              <a:rPr lang="en-GB" altLang="en-US"/>
              <a:pPr/>
              <a:t>‹#›</a:t>
            </a:fld>
            <a:endParaRPr lang="en-GB" altLang="en-US"/>
          </a:p>
        </p:txBody>
      </p:sp>
    </p:spTree>
    <p:extLst>
      <p:ext uri="{BB962C8B-B14F-4D97-AF65-F5344CB8AC3E}">
        <p14:creationId xmlns:p14="http://schemas.microsoft.com/office/powerpoint/2010/main" val="401403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9F54240-C87B-4F8F-A498-E48CF6B1F6D6}" type="datetimeFigureOut">
              <a:rPr lang="en-GB"/>
              <a:pPr>
                <a:defRPr/>
              </a:pPr>
              <a:t>21/09/2021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9F9750DB-9BA1-4154-A427-0BDACC4DFB08}" type="slidenum">
              <a:rPr lang="en-GB" altLang="en-US"/>
              <a:pPr/>
              <a:t>‹#›</a:t>
            </a:fld>
            <a:endParaRPr lang="en-GB" altLang="en-US"/>
          </a:p>
        </p:txBody>
      </p:sp>
    </p:spTree>
    <p:extLst>
      <p:ext uri="{BB962C8B-B14F-4D97-AF65-F5344CB8AC3E}">
        <p14:creationId xmlns:p14="http://schemas.microsoft.com/office/powerpoint/2010/main" val="388585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F3A3C04-F6A4-4E28-A4C1-A234E11D008A}" type="datetimeFigureOut">
              <a:rPr lang="en-GB"/>
              <a:pPr>
                <a:defRPr/>
              </a:pPr>
              <a:t>21/09/2021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1E244C47-E8A5-45FC-B4D6-527DCC3F524B}" type="slidenum">
              <a:rPr lang="en-GB" altLang="en-US"/>
              <a:pPr/>
              <a:t>‹#›</a:t>
            </a:fld>
            <a:endParaRPr lang="en-GB" altLang="en-US"/>
          </a:p>
        </p:txBody>
      </p:sp>
    </p:spTree>
    <p:extLst>
      <p:ext uri="{BB962C8B-B14F-4D97-AF65-F5344CB8AC3E}">
        <p14:creationId xmlns:p14="http://schemas.microsoft.com/office/powerpoint/2010/main" val="1904483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1B385D-B495-488C-B851-11231686B69C}" type="datetimeFigureOut">
              <a:rPr lang="en-GB"/>
              <a:pPr>
                <a:defRPr/>
              </a:pPr>
              <a:t>21/09/2021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53D209A5-ED8C-4C40-A827-5160BCF4D353}" type="slidenum">
              <a:rPr lang="en-GB" altLang="en-US"/>
              <a:pPr/>
              <a:t>‹#›</a:t>
            </a:fld>
            <a:endParaRPr lang="en-GB" altLang="en-US"/>
          </a:p>
        </p:txBody>
      </p:sp>
    </p:spTree>
    <p:extLst>
      <p:ext uri="{BB962C8B-B14F-4D97-AF65-F5344CB8AC3E}">
        <p14:creationId xmlns:p14="http://schemas.microsoft.com/office/powerpoint/2010/main" val="76829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7E35684-22C9-4993-BF96-7AAEB473FF1E}" type="datetimeFigureOut">
              <a:rPr lang="en-GB"/>
              <a:pPr>
                <a:defRPr/>
              </a:pPr>
              <a:t>21/09/2021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E54AD13-2A19-44EA-A13B-015AF5FEF81F}" type="slidenum">
              <a:rPr lang="en-GB" altLang="en-US"/>
              <a:pPr/>
              <a:t>‹#›</a:t>
            </a:fld>
            <a:endParaRPr lang="en-GB" altLang="en-US"/>
          </a:p>
        </p:txBody>
      </p:sp>
    </p:spTree>
    <p:extLst>
      <p:ext uri="{BB962C8B-B14F-4D97-AF65-F5344CB8AC3E}">
        <p14:creationId xmlns:p14="http://schemas.microsoft.com/office/powerpoint/2010/main" val="384771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nl-BE"/>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1972302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3686776-CD79-4E7F-B27A-F1F48DD91F01}" type="datetimeFigureOut">
              <a:rPr lang="en-GB"/>
              <a:pPr>
                <a:defRPr/>
              </a:pPr>
              <a:t>21/09/2021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9FDB618-5F6C-40B7-92B1-0455020DE778}" type="slidenum">
              <a:rPr lang="en-GB" altLang="en-US"/>
              <a:pPr/>
              <a:t>‹#›</a:t>
            </a:fld>
            <a:endParaRPr lang="en-GB" altLang="en-US"/>
          </a:p>
        </p:txBody>
      </p:sp>
    </p:spTree>
    <p:extLst>
      <p:ext uri="{BB962C8B-B14F-4D97-AF65-F5344CB8AC3E}">
        <p14:creationId xmlns:p14="http://schemas.microsoft.com/office/powerpoint/2010/main" val="414047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F8064F1-63E0-4FB1-B5AD-2FAAC5A9222F}" type="datetimeFigureOut">
              <a:rPr lang="en-GB"/>
              <a:pPr>
                <a:defRPr/>
              </a:pPr>
              <a:t>21/09/2021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5B894C6-24B6-4F88-9D91-ECA8DD42BCFC}" type="slidenum">
              <a:rPr lang="en-GB" altLang="en-US"/>
              <a:pPr/>
              <a:t>‹#›</a:t>
            </a:fld>
            <a:endParaRPr lang="en-GB" altLang="en-US"/>
          </a:p>
        </p:txBody>
      </p:sp>
    </p:spTree>
    <p:extLst>
      <p:ext uri="{BB962C8B-B14F-4D97-AF65-F5344CB8AC3E}">
        <p14:creationId xmlns:p14="http://schemas.microsoft.com/office/powerpoint/2010/main" val="258708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D2FAF64-B2AF-47A1-BB0F-7A073430DD93}" type="datetimeFigureOut">
              <a:rPr lang="en-GB"/>
              <a:pPr>
                <a:defRPr/>
              </a:pPr>
              <a:t>21/09/2021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6EC8832-29F9-4957-9678-4D338EE301F7}" type="slidenum">
              <a:rPr lang="en-GB" altLang="en-US"/>
              <a:pPr/>
              <a:t>‹#›</a:t>
            </a:fld>
            <a:endParaRPr lang="en-GB" altLang="en-US"/>
          </a:p>
        </p:txBody>
      </p:sp>
    </p:spTree>
    <p:extLst>
      <p:ext uri="{BB962C8B-B14F-4D97-AF65-F5344CB8AC3E}">
        <p14:creationId xmlns:p14="http://schemas.microsoft.com/office/powerpoint/2010/main" val="345368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8754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17817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362771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nl-BE"/>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400726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289074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84348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pPr>
              <a:defRPr/>
            </a:pPr>
            <a:r>
              <a:rPr lang="en-GB"/>
              <a:t>LIFE07 Kick-off Meeting, Date, Place</a:t>
            </a:r>
          </a:p>
          <a:p>
            <a:pPr>
              <a:defRPr/>
            </a:pPr>
            <a:endParaRPr lang="en-GB"/>
          </a:p>
          <a:p>
            <a:pPr>
              <a:defRPr/>
            </a:pPr>
            <a:endParaRPr lang="en-GB"/>
          </a:p>
        </p:txBody>
      </p:sp>
    </p:spTree>
    <p:extLst>
      <p:ext uri="{BB962C8B-B14F-4D97-AF65-F5344CB8AC3E}">
        <p14:creationId xmlns:p14="http://schemas.microsoft.com/office/powerpoint/2010/main" val="104888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userDrawn="1"/>
        </p:nvSpPr>
        <p:spPr bwMode="auto">
          <a:xfrm>
            <a:off x="4210050" y="4146550"/>
            <a:ext cx="184150" cy="457200"/>
          </a:xfrm>
          <a:prstGeom prst="rect">
            <a:avLst/>
          </a:prstGeom>
          <a:noFill/>
          <a:ln>
            <a:noFill/>
          </a:ln>
        </p:spPr>
        <p:txBody>
          <a:bodyPr wrap="none">
            <a:spAutoFit/>
          </a:bodyPr>
          <a:lstStyle>
            <a:lvl1pPr eaLnBrk="0" hangingPunct="0">
              <a:defRPr sz="2400">
                <a:solidFill>
                  <a:schemeClr val="tx1"/>
                </a:solidFill>
                <a:latin typeface="Trebuchet MS" pitchFamily="-109" charset="0"/>
                <a:ea typeface="ＭＳ Ｐゴシック" pitchFamily="-109" charset="-128"/>
              </a:defRPr>
            </a:lvl1pPr>
            <a:lvl2pPr marL="742950" indent="-285750" eaLnBrk="0" hangingPunct="0">
              <a:defRPr sz="2400">
                <a:solidFill>
                  <a:schemeClr val="tx1"/>
                </a:solidFill>
                <a:latin typeface="Trebuchet MS" pitchFamily="-109" charset="0"/>
                <a:ea typeface="ＭＳ Ｐゴシック" pitchFamily="-109" charset="-128"/>
              </a:defRPr>
            </a:lvl2pPr>
            <a:lvl3pPr marL="1143000" indent="-228600" eaLnBrk="0" hangingPunct="0">
              <a:defRPr sz="2400">
                <a:solidFill>
                  <a:schemeClr val="tx1"/>
                </a:solidFill>
                <a:latin typeface="Trebuchet MS" pitchFamily="-109" charset="0"/>
                <a:ea typeface="ＭＳ Ｐゴシック" pitchFamily="-109" charset="-128"/>
              </a:defRPr>
            </a:lvl3pPr>
            <a:lvl4pPr marL="1600200" indent="-228600" eaLnBrk="0" hangingPunct="0">
              <a:defRPr sz="2400">
                <a:solidFill>
                  <a:schemeClr val="tx1"/>
                </a:solidFill>
                <a:latin typeface="Trebuchet MS" pitchFamily="-109" charset="0"/>
                <a:ea typeface="ＭＳ Ｐゴシック" pitchFamily="-109" charset="-128"/>
              </a:defRPr>
            </a:lvl4pPr>
            <a:lvl5pPr marL="2057400" indent="-228600" eaLnBrk="0" hangingPunct="0">
              <a:defRPr sz="2400">
                <a:solidFill>
                  <a:schemeClr val="tx1"/>
                </a:solidFill>
                <a:latin typeface="Trebuchet MS" pitchFamily="-109"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eaLnBrk="1" hangingPunct="1">
              <a:defRPr/>
            </a:pPr>
            <a:endParaRPr lang="fr-FR" altLang="en-US"/>
          </a:p>
        </p:txBody>
      </p:sp>
      <p:sp>
        <p:nvSpPr>
          <p:cNvPr id="1027" name="Rectangle 23"/>
          <p:cNvSpPr>
            <a:spLocks noChangeArrowheads="1"/>
          </p:cNvSpPr>
          <p:nvPr userDrawn="1"/>
        </p:nvSpPr>
        <p:spPr bwMode="auto">
          <a:xfrm>
            <a:off x="1725613" y="4013200"/>
            <a:ext cx="184150" cy="457200"/>
          </a:xfrm>
          <a:prstGeom prst="rect">
            <a:avLst/>
          </a:prstGeom>
          <a:noFill/>
          <a:ln>
            <a:noFill/>
          </a:ln>
        </p:spPr>
        <p:txBody>
          <a:bodyPr wrap="none">
            <a:spAutoFit/>
          </a:bodyPr>
          <a:lstStyle>
            <a:lvl1pPr eaLnBrk="0" hangingPunct="0">
              <a:defRPr sz="2400">
                <a:solidFill>
                  <a:schemeClr val="tx1"/>
                </a:solidFill>
                <a:latin typeface="Trebuchet MS" pitchFamily="-109" charset="0"/>
                <a:ea typeface="ＭＳ Ｐゴシック" pitchFamily="-109" charset="-128"/>
              </a:defRPr>
            </a:lvl1pPr>
            <a:lvl2pPr marL="742950" indent="-285750" eaLnBrk="0" hangingPunct="0">
              <a:defRPr sz="2400">
                <a:solidFill>
                  <a:schemeClr val="tx1"/>
                </a:solidFill>
                <a:latin typeface="Trebuchet MS" pitchFamily="-109" charset="0"/>
                <a:ea typeface="ＭＳ Ｐゴシック" pitchFamily="-109" charset="-128"/>
              </a:defRPr>
            </a:lvl2pPr>
            <a:lvl3pPr marL="1143000" indent="-228600" eaLnBrk="0" hangingPunct="0">
              <a:defRPr sz="2400">
                <a:solidFill>
                  <a:schemeClr val="tx1"/>
                </a:solidFill>
                <a:latin typeface="Trebuchet MS" pitchFamily="-109" charset="0"/>
                <a:ea typeface="ＭＳ Ｐゴシック" pitchFamily="-109" charset="-128"/>
              </a:defRPr>
            </a:lvl3pPr>
            <a:lvl4pPr marL="1600200" indent="-228600" eaLnBrk="0" hangingPunct="0">
              <a:defRPr sz="2400">
                <a:solidFill>
                  <a:schemeClr val="tx1"/>
                </a:solidFill>
                <a:latin typeface="Trebuchet MS" pitchFamily="-109" charset="0"/>
                <a:ea typeface="ＭＳ Ｐゴシック" pitchFamily="-109" charset="-128"/>
              </a:defRPr>
            </a:lvl4pPr>
            <a:lvl5pPr marL="2057400" indent="-228600" eaLnBrk="0" hangingPunct="0">
              <a:defRPr sz="2400">
                <a:solidFill>
                  <a:schemeClr val="tx1"/>
                </a:solidFill>
                <a:latin typeface="Trebuchet MS" pitchFamily="-109"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eaLnBrk="1" hangingPunct="1">
              <a:defRPr/>
            </a:pPr>
            <a:endParaRPr lang="lv-LV" altLang="en-US"/>
          </a:p>
        </p:txBody>
      </p:sp>
      <p:sp>
        <p:nvSpPr>
          <p:cNvPr id="1028" name="Rectangle 28"/>
          <p:cNvSpPr>
            <a:spLocks noChangeArrowheads="1"/>
          </p:cNvSpPr>
          <p:nvPr userDrawn="1"/>
        </p:nvSpPr>
        <p:spPr bwMode="auto">
          <a:xfrm>
            <a:off x="533400" y="990600"/>
            <a:ext cx="7848600" cy="457200"/>
          </a:xfrm>
          <a:prstGeom prst="rect">
            <a:avLst/>
          </a:prstGeom>
          <a:noFill/>
          <a:ln>
            <a:noFill/>
          </a:ln>
        </p:spPr>
        <p:txBody>
          <a:bodyPr>
            <a:spAutoFit/>
          </a:bodyPr>
          <a:lstStyle>
            <a:lvl1pPr eaLnBrk="0" hangingPunct="0">
              <a:defRPr sz="2400">
                <a:solidFill>
                  <a:schemeClr val="tx1"/>
                </a:solidFill>
                <a:latin typeface="Trebuchet MS" pitchFamily="-109" charset="0"/>
                <a:ea typeface="ＭＳ Ｐゴシック" pitchFamily="-109" charset="-128"/>
              </a:defRPr>
            </a:lvl1pPr>
            <a:lvl2pPr marL="742950" indent="-285750" eaLnBrk="0" hangingPunct="0">
              <a:defRPr sz="2400">
                <a:solidFill>
                  <a:schemeClr val="tx1"/>
                </a:solidFill>
                <a:latin typeface="Trebuchet MS" pitchFamily="-109" charset="0"/>
                <a:ea typeface="ＭＳ Ｐゴシック" pitchFamily="-109" charset="-128"/>
              </a:defRPr>
            </a:lvl2pPr>
            <a:lvl3pPr marL="1143000" indent="-228600" eaLnBrk="0" hangingPunct="0">
              <a:defRPr sz="2400">
                <a:solidFill>
                  <a:schemeClr val="tx1"/>
                </a:solidFill>
                <a:latin typeface="Trebuchet MS" pitchFamily="-109" charset="0"/>
                <a:ea typeface="ＭＳ Ｐゴシック" pitchFamily="-109" charset="-128"/>
              </a:defRPr>
            </a:lvl3pPr>
            <a:lvl4pPr marL="1600200" indent="-228600" eaLnBrk="0" hangingPunct="0">
              <a:defRPr sz="2400">
                <a:solidFill>
                  <a:schemeClr val="tx1"/>
                </a:solidFill>
                <a:latin typeface="Trebuchet MS" pitchFamily="-109" charset="0"/>
                <a:ea typeface="ＭＳ Ｐゴシック" pitchFamily="-109" charset="-128"/>
              </a:defRPr>
            </a:lvl4pPr>
            <a:lvl5pPr marL="2057400" indent="-228600" eaLnBrk="0" hangingPunct="0">
              <a:defRPr sz="2400">
                <a:solidFill>
                  <a:schemeClr val="tx1"/>
                </a:solidFill>
                <a:latin typeface="Trebuchet MS" pitchFamily="-109"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eaLnBrk="1" hangingPunct="1">
              <a:defRPr/>
            </a:pPr>
            <a:endParaRPr lang="lv-LV" altLang="en-US"/>
          </a:p>
        </p:txBody>
      </p:sp>
      <p:sp>
        <p:nvSpPr>
          <p:cNvPr id="1056" name="Rectangle 32"/>
          <p:cNvSpPr>
            <a:spLocks noGrp="1" noChangeArrowheads="1"/>
          </p:cNvSpPr>
          <p:nvPr>
            <p:ph type="dt" sz="half" idx="2"/>
          </p:nvPr>
        </p:nvSpPr>
        <p:spPr bwMode="auto">
          <a:xfrm>
            <a:off x="457200" y="6324600"/>
            <a:ext cx="37544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1">
                <a:solidFill>
                  <a:srgbClr val="336699"/>
                </a:solidFill>
                <a:latin typeface="Trebuchet MS" pitchFamily="-109" charset="0"/>
                <a:ea typeface="ＭＳ Ｐゴシック" pitchFamily="-109" charset="-128"/>
              </a:defRPr>
            </a:lvl1pPr>
          </a:lstStyle>
          <a:p>
            <a:pPr>
              <a:defRPr/>
            </a:pPr>
            <a:r>
              <a:rPr lang="en-GB"/>
              <a:t>LIFE10 Kick-off Meeting, Date, Place</a:t>
            </a:r>
          </a:p>
          <a:p>
            <a:pPr>
              <a:defRPr/>
            </a:pPr>
            <a:endParaRPr lang="en-GB"/>
          </a:p>
          <a:p>
            <a:pPr>
              <a:defRPr/>
            </a:pPr>
            <a:endParaRPr lang="en-GB"/>
          </a:p>
        </p:txBody>
      </p:sp>
      <p:sp>
        <p:nvSpPr>
          <p:cNvPr id="1057" name="Text Box 33"/>
          <p:cNvSpPr txBox="1">
            <a:spLocks noChangeArrowheads="1"/>
          </p:cNvSpPr>
          <p:nvPr userDrawn="1"/>
        </p:nvSpPr>
        <p:spPr bwMode="auto">
          <a:xfrm>
            <a:off x="4495800" y="6324600"/>
            <a:ext cx="2133600" cy="274638"/>
          </a:xfrm>
          <a:prstGeom prst="rect">
            <a:avLst/>
          </a:prstGeom>
          <a:noFill/>
          <a:ln w="9525">
            <a:noFill/>
            <a:miter lim="800000"/>
            <a:headEnd/>
            <a:tailEnd/>
          </a:ln>
          <a:effectLst/>
        </p:spPr>
        <p:txBody>
          <a:bodyPr>
            <a:spAutoFit/>
          </a:bodyPr>
          <a:lstStyle>
            <a:lvl1pPr eaLnBrk="0" hangingPunct="0">
              <a:defRPr sz="2400">
                <a:solidFill>
                  <a:schemeClr val="tx1"/>
                </a:solidFill>
                <a:latin typeface="Trebuchet MS" pitchFamily="-109" charset="0"/>
                <a:ea typeface="ＭＳ Ｐゴシック" pitchFamily="-109" charset="-128"/>
              </a:defRPr>
            </a:lvl1pPr>
            <a:lvl2pPr marL="37931725" indent="-37474525" eaLnBrk="0" hangingPunct="0">
              <a:defRPr sz="2400">
                <a:solidFill>
                  <a:schemeClr val="tx1"/>
                </a:solidFill>
                <a:latin typeface="Trebuchet MS" pitchFamily="-109" charset="0"/>
                <a:ea typeface="ＭＳ Ｐゴシック" pitchFamily="-109" charset="-128"/>
              </a:defRPr>
            </a:lvl2pPr>
            <a:lvl3pPr eaLnBrk="0" hangingPunct="0">
              <a:defRPr sz="2400">
                <a:solidFill>
                  <a:schemeClr val="tx1"/>
                </a:solidFill>
                <a:latin typeface="Trebuchet MS" pitchFamily="-109" charset="0"/>
                <a:ea typeface="ＭＳ Ｐゴシック" pitchFamily="-109" charset="-128"/>
              </a:defRPr>
            </a:lvl3pPr>
            <a:lvl4pPr eaLnBrk="0" hangingPunct="0">
              <a:defRPr sz="2400">
                <a:solidFill>
                  <a:schemeClr val="tx1"/>
                </a:solidFill>
                <a:latin typeface="Trebuchet MS" pitchFamily="-109" charset="0"/>
                <a:ea typeface="ＭＳ Ｐゴシック" pitchFamily="-109" charset="-128"/>
              </a:defRPr>
            </a:lvl4pPr>
            <a:lvl5pPr eaLnBrk="0" hangingPunct="0">
              <a:defRPr sz="2400">
                <a:solidFill>
                  <a:schemeClr val="tx1"/>
                </a:solidFill>
                <a:latin typeface="Trebuchet MS"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algn="r" eaLnBrk="1" hangingPunct="1">
              <a:spcBef>
                <a:spcPct val="50000"/>
              </a:spcBef>
              <a:defRPr/>
            </a:pPr>
            <a:r>
              <a:rPr lang="fr-BE" sz="1200" b="1" i="1">
                <a:solidFill>
                  <a:srgbClr val="336699"/>
                </a:solidFill>
              </a:rPr>
              <a:t> </a:t>
            </a:r>
            <a:r>
              <a:rPr lang="en-GB" sz="1200" b="1" i="1">
                <a:solidFill>
                  <a:srgbClr val="336699"/>
                </a:solidFill>
              </a:rPr>
              <a:t>Name, Surname, Position</a:t>
            </a:r>
            <a:endParaRPr lang="en-US" sz="1200" b="1" i="1">
              <a:solidFill>
                <a:srgbClr val="336699"/>
              </a:solidFill>
            </a:endParaRPr>
          </a:p>
        </p:txBody>
      </p:sp>
      <p:sp>
        <p:nvSpPr>
          <p:cNvPr id="1031" name="Line 34"/>
          <p:cNvSpPr>
            <a:spLocks noChangeShapeType="1"/>
          </p:cNvSpPr>
          <p:nvPr userDrawn="1"/>
        </p:nvSpPr>
        <p:spPr bwMode="auto">
          <a:xfrm>
            <a:off x="454025" y="6180138"/>
            <a:ext cx="8207375" cy="0"/>
          </a:xfrm>
          <a:prstGeom prst="line">
            <a:avLst/>
          </a:prstGeom>
          <a:noFill/>
          <a:ln w="38100" cmpd="dbl">
            <a:solidFill>
              <a:srgbClr val="336699">
                <a:alpha val="59999"/>
              </a:srgbClr>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60" name="Text Box 36"/>
          <p:cNvSpPr txBox="1">
            <a:spLocks noChangeArrowheads="1"/>
          </p:cNvSpPr>
          <p:nvPr userDrawn="1"/>
        </p:nvSpPr>
        <p:spPr bwMode="auto">
          <a:xfrm>
            <a:off x="7696200" y="6324600"/>
            <a:ext cx="838200" cy="274638"/>
          </a:xfrm>
          <a:prstGeom prst="rect">
            <a:avLst/>
          </a:prstGeom>
          <a:noFill/>
          <a:ln w="9525">
            <a:noFill/>
            <a:miter lim="800000"/>
            <a:headEnd/>
            <a:tailEnd/>
          </a:ln>
          <a:effectLst/>
        </p:spPr>
        <p:txBody>
          <a:bodyPr>
            <a:spAutoFit/>
          </a:bodyPr>
          <a:lstStyle>
            <a:lvl1pPr eaLnBrk="0" hangingPunct="0">
              <a:defRPr sz="2400">
                <a:solidFill>
                  <a:schemeClr val="tx1"/>
                </a:solidFill>
                <a:latin typeface="Trebuchet MS" pitchFamily="-109" charset="0"/>
                <a:ea typeface="ＭＳ Ｐゴシック" pitchFamily="-109" charset="-128"/>
              </a:defRPr>
            </a:lvl1pPr>
            <a:lvl2pPr marL="37931725" indent="-37474525" eaLnBrk="0" hangingPunct="0">
              <a:defRPr sz="2400">
                <a:solidFill>
                  <a:schemeClr val="tx1"/>
                </a:solidFill>
                <a:latin typeface="Trebuchet MS" pitchFamily="-109" charset="0"/>
                <a:ea typeface="ＭＳ Ｐゴシック" pitchFamily="-109" charset="-128"/>
              </a:defRPr>
            </a:lvl2pPr>
            <a:lvl3pPr eaLnBrk="0" hangingPunct="0">
              <a:defRPr sz="2400">
                <a:solidFill>
                  <a:schemeClr val="tx1"/>
                </a:solidFill>
                <a:latin typeface="Trebuchet MS" pitchFamily="-109" charset="0"/>
                <a:ea typeface="ＭＳ Ｐゴシック" pitchFamily="-109" charset="-128"/>
              </a:defRPr>
            </a:lvl3pPr>
            <a:lvl4pPr eaLnBrk="0" hangingPunct="0">
              <a:defRPr sz="2400">
                <a:solidFill>
                  <a:schemeClr val="tx1"/>
                </a:solidFill>
                <a:latin typeface="Trebuchet MS" pitchFamily="-109" charset="0"/>
                <a:ea typeface="ＭＳ Ｐゴシック" pitchFamily="-109" charset="-128"/>
              </a:defRPr>
            </a:lvl4pPr>
            <a:lvl5pPr eaLnBrk="0" hangingPunct="0">
              <a:defRPr sz="2400">
                <a:solidFill>
                  <a:schemeClr val="tx1"/>
                </a:solidFill>
                <a:latin typeface="Trebuchet MS"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algn="r" eaLnBrk="1" hangingPunct="1">
              <a:spcBef>
                <a:spcPct val="50000"/>
              </a:spcBef>
              <a:defRPr/>
            </a:pPr>
            <a:r>
              <a:rPr lang="fr-BE" sz="1200" b="1" i="1">
                <a:solidFill>
                  <a:srgbClr val="336699"/>
                </a:solidFill>
              </a:rPr>
              <a:t> </a:t>
            </a:r>
            <a:r>
              <a:rPr lang="en-GB" sz="1200" b="1" i="1">
                <a:solidFill>
                  <a:srgbClr val="336699"/>
                </a:solidFill>
              </a:rPr>
              <a:t>Logo(s)</a:t>
            </a:r>
            <a:endParaRPr lang="en-US" sz="1200" b="1" i="1">
              <a:solidFill>
                <a:srgbClr val="336699"/>
              </a:solidFill>
            </a:endParaRPr>
          </a:p>
        </p:txBody>
      </p:sp>
      <p:sp>
        <p:nvSpPr>
          <p:cNvPr id="1034" name="Rectangle 37"/>
          <p:cNvSpPr>
            <a:spLocks noChangeArrowheads="1"/>
          </p:cNvSpPr>
          <p:nvPr userDrawn="1"/>
        </p:nvSpPr>
        <p:spPr bwMode="auto">
          <a:xfrm>
            <a:off x="7615238" y="6272213"/>
            <a:ext cx="184150" cy="457200"/>
          </a:xfrm>
          <a:prstGeom prst="rect">
            <a:avLst/>
          </a:prstGeom>
          <a:noFill/>
          <a:ln>
            <a:noFill/>
          </a:ln>
        </p:spPr>
        <p:txBody>
          <a:bodyPr wrap="none">
            <a:spAutoFit/>
          </a:bodyPr>
          <a:lstStyle>
            <a:lvl1pPr eaLnBrk="0" hangingPunct="0">
              <a:defRPr sz="2400">
                <a:solidFill>
                  <a:schemeClr val="tx1"/>
                </a:solidFill>
                <a:latin typeface="Trebuchet MS" pitchFamily="-109" charset="0"/>
                <a:ea typeface="ＭＳ Ｐゴシック" pitchFamily="-109" charset="-128"/>
              </a:defRPr>
            </a:lvl1pPr>
            <a:lvl2pPr marL="742950" indent="-285750" eaLnBrk="0" hangingPunct="0">
              <a:defRPr sz="2400">
                <a:solidFill>
                  <a:schemeClr val="tx1"/>
                </a:solidFill>
                <a:latin typeface="Trebuchet MS" pitchFamily="-109" charset="0"/>
                <a:ea typeface="ＭＳ Ｐゴシック" pitchFamily="-109" charset="-128"/>
              </a:defRPr>
            </a:lvl2pPr>
            <a:lvl3pPr marL="1143000" indent="-228600" eaLnBrk="0" hangingPunct="0">
              <a:defRPr sz="2400">
                <a:solidFill>
                  <a:schemeClr val="tx1"/>
                </a:solidFill>
                <a:latin typeface="Trebuchet MS" pitchFamily="-109" charset="0"/>
                <a:ea typeface="ＭＳ Ｐゴシック" pitchFamily="-109" charset="-128"/>
              </a:defRPr>
            </a:lvl3pPr>
            <a:lvl4pPr marL="1600200" indent="-228600" eaLnBrk="0" hangingPunct="0">
              <a:defRPr sz="2400">
                <a:solidFill>
                  <a:schemeClr val="tx1"/>
                </a:solidFill>
                <a:latin typeface="Trebuchet MS" pitchFamily="-109" charset="0"/>
                <a:ea typeface="ＭＳ Ｐゴシック" pitchFamily="-109" charset="-128"/>
              </a:defRPr>
            </a:lvl4pPr>
            <a:lvl5pPr marL="2057400" indent="-228600" eaLnBrk="0" hangingPunct="0">
              <a:defRPr sz="2400">
                <a:solidFill>
                  <a:schemeClr val="tx1"/>
                </a:solidFill>
                <a:latin typeface="Trebuchet MS" pitchFamily="-109"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eaLnBrk="1" hangingPunct="1">
              <a:defRPr/>
            </a:pPr>
            <a:endParaRPr lang="lv-LV" altLang="en-US"/>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hf sldNum="0" hdr="0" ftr="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109"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FAAD9A-2077-457A-BD7A-753A952F4BC6}" type="datetimeFigureOut">
              <a:rPr lang="en-GB"/>
              <a:pPr>
                <a:defRPr/>
              </a:pPr>
              <a:t>21/09/2021</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E1421F-4F3C-43FF-878E-955E130A209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8.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D0527D00-841B-4D93-B101-ECF67BF71C73}"/>
              </a:ext>
            </a:extLst>
          </p:cNvPr>
          <p:cNvSpPr/>
          <p:nvPr/>
        </p:nvSpPr>
        <p:spPr>
          <a:xfrm>
            <a:off x="3744887" y="6250012"/>
            <a:ext cx="2884513" cy="4365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i="1" dirty="0">
                <a:solidFill>
                  <a:srgbClr val="336699"/>
                </a:solidFill>
                <a:latin typeface="Trebuchet MS" panose="020B0603020202020204" pitchFamily="34" charset="0"/>
              </a:rPr>
              <a:t>prof. Sabina </a:t>
            </a:r>
            <a:r>
              <a:rPr lang="pl-PL" sz="1200" i="1" dirty="0" err="1">
                <a:solidFill>
                  <a:srgbClr val="336699"/>
                </a:solidFill>
                <a:latin typeface="Trebuchet MS" panose="020B0603020202020204" pitchFamily="34" charset="0"/>
              </a:rPr>
              <a:t>Rosiek</a:t>
            </a:r>
            <a:r>
              <a:rPr lang="pl-PL" sz="1200" i="1" dirty="0">
                <a:solidFill>
                  <a:srgbClr val="336699"/>
                </a:solidFill>
                <a:latin typeface="Trebuchet MS" panose="020B0603020202020204" pitchFamily="34" charset="0"/>
              </a:rPr>
              <a:t>-Pawłowska</a:t>
            </a:r>
          </a:p>
          <a:p>
            <a:pPr algn="ctr"/>
            <a:r>
              <a:rPr lang="pl-PL" sz="1200" i="1" dirty="0">
                <a:solidFill>
                  <a:srgbClr val="336699"/>
                </a:solidFill>
                <a:latin typeface="Trebuchet MS" panose="020B0603020202020204" pitchFamily="34" charset="0"/>
              </a:rPr>
              <a:t>Project PI</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524" t="18246" r="19956" b="11931"/>
          <a:stretch/>
        </p:blipFill>
        <p:spPr>
          <a:xfrm>
            <a:off x="6109904" y="999246"/>
            <a:ext cx="2859749" cy="2952000"/>
          </a:xfrm>
          <a:prstGeom prst="rect">
            <a:avLst/>
          </a:prstGeom>
          <a:ln>
            <a:solidFill>
              <a:srgbClr val="336699"/>
            </a:solidFill>
          </a:ln>
        </p:spPr>
      </p:pic>
      <p:sp>
        <p:nvSpPr>
          <p:cNvPr id="16386" name="Date Placeholder 3"/>
          <p:cNvSpPr>
            <a:spLocks noGrp="1"/>
          </p:cNvSpPr>
          <p:nvPr>
            <p:ph type="dt" sz="quarter" idx="10"/>
          </p:nvPr>
        </p:nvSpPr>
        <p:spPr>
          <a:xfrm>
            <a:off x="457200" y="6248400"/>
            <a:ext cx="3754438"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en-GB" altLang="en-US" sz="1200" dirty="0">
                <a:solidFill>
                  <a:srgbClr val="336699"/>
                </a:solidFill>
              </a:rPr>
              <a:t>LIFE20 Climate Action </a:t>
            </a:r>
            <a:r>
              <a:rPr lang="en-GB" altLang="en-US" sz="1200" dirty="0" err="1">
                <a:solidFill>
                  <a:srgbClr val="336699"/>
                </a:solidFill>
              </a:rPr>
              <a:t>WcMeeting</a:t>
            </a:r>
            <a:endParaRPr lang="en-GB" altLang="en-US" sz="1200" dirty="0">
              <a:solidFill>
                <a:srgbClr val="336699"/>
              </a:solidFill>
            </a:endParaRPr>
          </a:p>
          <a:p>
            <a:r>
              <a:rPr lang="en-GB" altLang="en-US" sz="1200" dirty="0">
                <a:solidFill>
                  <a:srgbClr val="336699"/>
                </a:solidFill>
              </a:rPr>
              <a:t>21 October 2021</a:t>
            </a:r>
          </a:p>
          <a:p>
            <a:endParaRPr lang="en-GB" altLang="en-US" sz="1200" dirty="0">
              <a:solidFill>
                <a:srgbClr val="336699"/>
              </a:solidFill>
            </a:endParaRPr>
          </a:p>
          <a:p>
            <a:endParaRPr lang="en-GB" altLang="en-US" sz="1200" dirty="0"/>
          </a:p>
        </p:txBody>
      </p:sp>
      <p:sp>
        <p:nvSpPr>
          <p:cNvPr id="16387" name="Rectangle 3"/>
          <p:cNvSpPr>
            <a:spLocks noChangeArrowheads="1"/>
          </p:cNvSpPr>
          <p:nvPr/>
        </p:nvSpPr>
        <p:spPr bwMode="auto">
          <a:xfrm>
            <a:off x="1452563" y="613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endParaRPr lang="fr-FR" altLang="en-US"/>
          </a:p>
        </p:txBody>
      </p:sp>
      <p:sp>
        <p:nvSpPr>
          <p:cNvPr id="16388" name="Rectangle 53"/>
          <p:cNvSpPr>
            <a:spLocks noChangeArrowheads="1"/>
          </p:cNvSpPr>
          <p:nvPr/>
        </p:nvSpPr>
        <p:spPr bwMode="auto">
          <a:xfrm>
            <a:off x="0" y="276999"/>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ctr" eaLnBrk="1" hangingPunct="1"/>
            <a:r>
              <a:rPr lang="pl-PL" altLang="en-US" b="1" dirty="0">
                <a:solidFill>
                  <a:srgbClr val="336699"/>
                </a:solidFill>
                <a:latin typeface="Tahoma" panose="020B0604030504040204" pitchFamily="34" charset="0"/>
              </a:rPr>
              <a:t>COOLSPACES 4 LIFE (LIFE20 CCM/PL/001607)</a:t>
            </a:r>
            <a:endParaRPr lang="en-US" altLang="en-US" dirty="0">
              <a:solidFill>
                <a:srgbClr val="336699"/>
              </a:solidFill>
              <a:latin typeface="Tahoma" panose="020B0604030504040204" pitchFamily="34" charset="0"/>
            </a:endParaRPr>
          </a:p>
        </p:txBody>
      </p:sp>
      <p:sp>
        <p:nvSpPr>
          <p:cNvPr id="16389" name="Rectangle 54"/>
          <p:cNvSpPr>
            <a:spLocks noChangeArrowheads="1"/>
          </p:cNvSpPr>
          <p:nvPr/>
        </p:nvSpPr>
        <p:spPr bwMode="auto">
          <a:xfrm>
            <a:off x="8421688" y="1293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endParaRPr lang="en-GB" altLang="en-US"/>
          </a:p>
        </p:txBody>
      </p:sp>
      <p:sp>
        <p:nvSpPr>
          <p:cNvPr id="16390" name="Rectangle 56"/>
          <p:cNvSpPr>
            <a:spLocks noChangeArrowheads="1"/>
          </p:cNvSpPr>
          <p:nvPr/>
        </p:nvSpPr>
        <p:spPr bwMode="auto">
          <a:xfrm>
            <a:off x="0" y="1082675"/>
            <a:ext cx="9144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marL="180000" eaLnBrk="1" hangingPunct="1"/>
            <a:r>
              <a:rPr lang="fr-BE" altLang="en-US" sz="1800" b="1" dirty="0">
                <a:solidFill>
                  <a:srgbClr val="336699"/>
                </a:solidFill>
                <a:latin typeface="Tahoma" panose="020B0604030504040204" pitchFamily="34" charset="0"/>
              </a:rPr>
              <a:t>PROJECT LOCATION:</a:t>
            </a:r>
            <a:r>
              <a:rPr lang="pl-PL" altLang="en-US" sz="1800" b="1" dirty="0">
                <a:solidFill>
                  <a:srgbClr val="336699"/>
                </a:solidFill>
                <a:latin typeface="Tahoma" panose="020B0604030504040204" pitchFamily="34" charset="0"/>
              </a:rPr>
              <a:t> 	Wrocław, Poland</a:t>
            </a:r>
          </a:p>
          <a:p>
            <a:pPr marL="180000" eaLnBrk="1" hangingPunct="1"/>
            <a:r>
              <a:rPr lang="pl-PL" altLang="en-US" sz="1800" b="1" dirty="0">
                <a:solidFill>
                  <a:srgbClr val="336699"/>
                </a:solidFill>
                <a:latin typeface="Tahoma" panose="020B0604030504040204" pitchFamily="34" charset="0"/>
              </a:rPr>
              <a:t>		          	Warszawa, Poland</a:t>
            </a:r>
          </a:p>
          <a:p>
            <a:pPr marL="180000" eaLnBrk="1" hangingPunct="1"/>
            <a:r>
              <a:rPr lang="pl-PL" altLang="en-US" sz="1800" b="1" dirty="0">
                <a:solidFill>
                  <a:srgbClr val="336699"/>
                </a:solidFill>
                <a:latin typeface="Tahoma" panose="020B0604030504040204" pitchFamily="34" charset="0"/>
              </a:rPr>
              <a:t>		          	</a:t>
            </a:r>
            <a:r>
              <a:rPr lang="pl-PL" altLang="en-US" sz="1800" b="1" dirty="0" err="1">
                <a:solidFill>
                  <a:srgbClr val="336699"/>
                </a:solidFill>
                <a:latin typeface="Tahoma" panose="020B0604030504040204" pitchFamily="34" charset="0"/>
              </a:rPr>
              <a:t>Almería</a:t>
            </a:r>
            <a:r>
              <a:rPr lang="pl-PL" altLang="en-US" sz="1800" b="1" dirty="0">
                <a:solidFill>
                  <a:srgbClr val="336699"/>
                </a:solidFill>
                <a:latin typeface="Tahoma" panose="020B0604030504040204" pitchFamily="34" charset="0"/>
              </a:rPr>
              <a:t>, </a:t>
            </a:r>
            <a:r>
              <a:rPr lang="pl-PL" altLang="en-US" sz="1800" b="1" dirty="0" err="1">
                <a:solidFill>
                  <a:srgbClr val="336699"/>
                </a:solidFill>
                <a:latin typeface="Tahoma" panose="020B0604030504040204" pitchFamily="34" charset="0"/>
              </a:rPr>
              <a:t>Spain</a:t>
            </a:r>
            <a:endParaRPr lang="pl-PL" altLang="en-US" sz="1800" b="1" dirty="0">
              <a:solidFill>
                <a:srgbClr val="336699"/>
              </a:solidFill>
              <a:latin typeface="Tahoma" panose="020B0604030504040204" pitchFamily="34" charset="0"/>
            </a:endParaRPr>
          </a:p>
          <a:p>
            <a:pPr marL="180000" eaLnBrk="1" hangingPunct="1"/>
            <a:r>
              <a:rPr lang="pl-PL" altLang="en-US" sz="1800" b="1" dirty="0">
                <a:solidFill>
                  <a:srgbClr val="336699"/>
                </a:solidFill>
                <a:latin typeface="Tahoma" panose="020B0604030504040204" pitchFamily="34" charset="0"/>
              </a:rPr>
              <a:t>		          	</a:t>
            </a:r>
            <a:r>
              <a:rPr lang="pl-PL" altLang="en-US" sz="1800" b="1" dirty="0" err="1">
                <a:solidFill>
                  <a:srgbClr val="336699"/>
                </a:solidFill>
                <a:latin typeface="Tahoma" panose="020B0604030504040204" pitchFamily="34" charset="0"/>
              </a:rPr>
              <a:t>Abanto</a:t>
            </a:r>
            <a:r>
              <a:rPr lang="pl-PL" altLang="en-US" sz="1800" b="1" dirty="0">
                <a:solidFill>
                  <a:srgbClr val="336699"/>
                </a:solidFill>
                <a:latin typeface="Tahoma" panose="020B0604030504040204" pitchFamily="34" charset="0"/>
              </a:rPr>
              <a:t> y </a:t>
            </a:r>
            <a:r>
              <a:rPr lang="pl-PL" altLang="en-US" sz="1800" b="1" dirty="0" err="1">
                <a:solidFill>
                  <a:srgbClr val="336699"/>
                </a:solidFill>
                <a:latin typeface="Tahoma" panose="020B0604030504040204" pitchFamily="34" charset="0"/>
              </a:rPr>
              <a:t>Ciérvana</a:t>
            </a:r>
            <a:r>
              <a:rPr lang="pl-PL" altLang="en-US" sz="1800" b="1" dirty="0">
                <a:solidFill>
                  <a:srgbClr val="336699"/>
                </a:solidFill>
                <a:latin typeface="Tahoma" panose="020B0604030504040204" pitchFamily="34" charset="0"/>
              </a:rPr>
              <a:t>, </a:t>
            </a:r>
            <a:r>
              <a:rPr lang="pl-PL" altLang="en-US" sz="1800" b="1" dirty="0" err="1">
                <a:solidFill>
                  <a:srgbClr val="336699"/>
                </a:solidFill>
                <a:latin typeface="Tahoma" panose="020B0604030504040204" pitchFamily="34" charset="0"/>
              </a:rPr>
              <a:t>Spain</a:t>
            </a:r>
            <a:endParaRPr lang="pl-PL" altLang="en-US" sz="1800" b="1" dirty="0">
              <a:solidFill>
                <a:srgbClr val="336699"/>
              </a:solidFill>
              <a:latin typeface="Tahoma" panose="020B0604030504040204" pitchFamily="34" charset="0"/>
            </a:endParaRPr>
          </a:p>
          <a:p>
            <a:pPr marL="180000" eaLnBrk="1" hangingPunct="1"/>
            <a:endParaRPr lang="pl-PL" altLang="en-US" sz="1800" b="1" dirty="0">
              <a:solidFill>
                <a:srgbClr val="336699"/>
              </a:solidFill>
              <a:latin typeface="Tahoma" panose="020B0604030504040204" pitchFamily="34" charset="0"/>
            </a:endParaRPr>
          </a:p>
          <a:p>
            <a:pPr marL="180000" eaLnBrk="1" hangingPunct="1"/>
            <a:r>
              <a:rPr lang="fr-BE" altLang="en-US" sz="1800" b="1" dirty="0">
                <a:solidFill>
                  <a:srgbClr val="336699"/>
                </a:solidFill>
                <a:latin typeface="Tahoma" panose="020B0604030504040204" pitchFamily="34" charset="0"/>
              </a:rPr>
              <a:t>BUDGET INFO:</a:t>
            </a:r>
            <a:endParaRPr lang="en-US" altLang="en-US" sz="1800" b="1" dirty="0">
              <a:solidFill>
                <a:srgbClr val="336699"/>
              </a:solidFill>
              <a:latin typeface="Tahoma" panose="020B0604030504040204" pitchFamily="34" charset="0"/>
            </a:endParaRPr>
          </a:p>
          <a:p>
            <a:pPr marL="180000" eaLnBrk="1" hangingPunct="1"/>
            <a:r>
              <a:rPr lang="pl-PL" altLang="en-US" sz="1800" b="1" dirty="0">
                <a:solidFill>
                  <a:srgbClr val="336699"/>
                </a:solidFill>
                <a:latin typeface="Tahoma" panose="020B0604030504040204" pitchFamily="34" charset="0"/>
              </a:rPr>
              <a:t>	</a:t>
            </a:r>
            <a:r>
              <a:rPr lang="fr-BE" altLang="en-US" sz="1800" b="1" dirty="0">
                <a:solidFill>
                  <a:srgbClr val="336699"/>
                </a:solidFill>
                <a:latin typeface="Tahoma" panose="020B0604030504040204" pitchFamily="34" charset="0"/>
              </a:rPr>
              <a:t>Total amount:</a:t>
            </a:r>
            <a:r>
              <a:rPr lang="pl-PL" altLang="en-US" sz="1800" b="1" dirty="0">
                <a:solidFill>
                  <a:srgbClr val="336699"/>
                </a:solidFill>
                <a:latin typeface="Tahoma" panose="020B0604030504040204" pitchFamily="34" charset="0"/>
              </a:rPr>
              <a:t> 	</a:t>
            </a:r>
            <a:r>
              <a:rPr lang="fr-BE" altLang="en-US" sz="1800" b="1" dirty="0">
                <a:solidFill>
                  <a:srgbClr val="336699"/>
                </a:solidFill>
                <a:latin typeface="Tahoma" panose="020B0604030504040204" pitchFamily="34" charset="0"/>
              </a:rPr>
              <a:t>2,892,623 Euro</a:t>
            </a:r>
            <a:endParaRPr lang="en-US" altLang="en-US" sz="1800" b="1" dirty="0">
              <a:solidFill>
                <a:srgbClr val="336699"/>
              </a:solidFill>
              <a:latin typeface="Tahoma" panose="020B0604030504040204" pitchFamily="34" charset="0"/>
            </a:endParaRPr>
          </a:p>
          <a:p>
            <a:pPr marL="180000" eaLnBrk="1" hangingPunct="1"/>
            <a:r>
              <a:rPr lang="pl-PL" altLang="en-US" sz="1800" b="1" dirty="0">
                <a:solidFill>
                  <a:srgbClr val="336699"/>
                </a:solidFill>
                <a:latin typeface="Tahoma" panose="020B0604030504040204" pitchFamily="34" charset="0"/>
              </a:rPr>
              <a:t>	</a:t>
            </a:r>
            <a:r>
              <a:rPr lang="fr-BE" altLang="en-US" sz="1800" b="1" dirty="0">
                <a:solidFill>
                  <a:srgbClr val="336699"/>
                </a:solidFill>
                <a:latin typeface="Tahoma" panose="020B0604030504040204" pitchFamily="34" charset="0"/>
              </a:rPr>
              <a:t>% EC Co-</a:t>
            </a:r>
            <a:r>
              <a:rPr lang="fr-BE" altLang="en-US" sz="1800" b="1" dirty="0" err="1">
                <a:solidFill>
                  <a:srgbClr val="336699"/>
                </a:solidFill>
                <a:latin typeface="Tahoma" panose="020B0604030504040204" pitchFamily="34" charset="0"/>
              </a:rPr>
              <a:t>funding</a:t>
            </a:r>
            <a:r>
              <a:rPr lang="fr-BE" altLang="en-US" sz="1800" b="1" dirty="0">
                <a:solidFill>
                  <a:srgbClr val="336699"/>
                </a:solidFill>
                <a:latin typeface="Tahoma" panose="020B0604030504040204" pitchFamily="34" charset="0"/>
              </a:rPr>
              <a:t>:</a:t>
            </a:r>
            <a:r>
              <a:rPr lang="pl-PL" altLang="en-US" sz="1800" b="1" dirty="0">
                <a:solidFill>
                  <a:srgbClr val="336699"/>
                </a:solidFill>
                <a:latin typeface="Tahoma" panose="020B0604030504040204" pitchFamily="34" charset="0"/>
              </a:rPr>
              <a:t> 55</a:t>
            </a:r>
          </a:p>
          <a:p>
            <a:pPr marL="180000" eaLnBrk="1" hangingPunct="1"/>
            <a:endParaRPr lang="pl-PL" altLang="en-US" sz="1800" b="1" dirty="0">
              <a:solidFill>
                <a:srgbClr val="336699"/>
              </a:solidFill>
              <a:latin typeface="Tahoma" panose="020B0604030504040204" pitchFamily="34" charset="0"/>
            </a:endParaRPr>
          </a:p>
          <a:p>
            <a:pPr marL="180000" eaLnBrk="1" hangingPunct="1"/>
            <a:r>
              <a:rPr lang="fr-BE" altLang="en-US" sz="1800" b="1" dirty="0">
                <a:solidFill>
                  <a:srgbClr val="336699"/>
                </a:solidFill>
                <a:latin typeface="Tahoma" panose="020B0604030504040204" pitchFamily="34" charset="0"/>
              </a:rPr>
              <a:t>DURATION: Start: </a:t>
            </a:r>
            <a:r>
              <a:rPr lang="pl-PL" altLang="en-US" sz="1800" b="1" dirty="0">
                <a:solidFill>
                  <a:srgbClr val="336699"/>
                </a:solidFill>
                <a:latin typeface="Tahoma" panose="020B0604030504040204" pitchFamily="34" charset="0"/>
              </a:rPr>
              <a:t>01</a:t>
            </a:r>
            <a:r>
              <a:rPr lang="fr-BE" altLang="en-US" sz="1800" b="1" dirty="0">
                <a:solidFill>
                  <a:srgbClr val="336699"/>
                </a:solidFill>
                <a:latin typeface="Tahoma" panose="020B0604030504040204" pitchFamily="34" charset="0"/>
              </a:rPr>
              <a:t>/</a:t>
            </a:r>
            <a:r>
              <a:rPr lang="pl-PL" altLang="en-US" sz="1800" b="1" dirty="0">
                <a:solidFill>
                  <a:srgbClr val="336699"/>
                </a:solidFill>
                <a:latin typeface="Tahoma" panose="020B0604030504040204" pitchFamily="34" charset="0"/>
              </a:rPr>
              <a:t>09</a:t>
            </a:r>
            <a:r>
              <a:rPr lang="fr-BE" altLang="en-US" sz="1800" b="1" dirty="0">
                <a:solidFill>
                  <a:srgbClr val="336699"/>
                </a:solidFill>
                <a:latin typeface="Tahoma" panose="020B0604030504040204" pitchFamily="34" charset="0"/>
              </a:rPr>
              <a:t>/2</a:t>
            </a:r>
            <a:r>
              <a:rPr lang="pl-PL" altLang="en-US" sz="1800" b="1" dirty="0">
                <a:solidFill>
                  <a:srgbClr val="336699"/>
                </a:solidFill>
                <a:latin typeface="Tahoma" panose="020B0604030504040204" pitchFamily="34" charset="0"/>
              </a:rPr>
              <a:t>1</a:t>
            </a:r>
            <a:r>
              <a:rPr lang="fr-BE" altLang="en-US" sz="1800" b="1" dirty="0">
                <a:solidFill>
                  <a:srgbClr val="336699"/>
                </a:solidFill>
                <a:latin typeface="Tahoma" panose="020B0604030504040204" pitchFamily="34" charset="0"/>
              </a:rPr>
              <a:t>  -  End: </a:t>
            </a:r>
            <a:r>
              <a:rPr lang="pl-PL" altLang="en-US" sz="1800" b="1" dirty="0">
                <a:solidFill>
                  <a:srgbClr val="336699"/>
                </a:solidFill>
                <a:latin typeface="Tahoma" panose="020B0604030504040204" pitchFamily="34" charset="0"/>
              </a:rPr>
              <a:t>31</a:t>
            </a:r>
            <a:r>
              <a:rPr lang="fr-BE" altLang="en-US" sz="1800" b="1" dirty="0">
                <a:solidFill>
                  <a:srgbClr val="336699"/>
                </a:solidFill>
                <a:latin typeface="Tahoma" panose="020B0604030504040204" pitchFamily="34" charset="0"/>
              </a:rPr>
              <a:t>/</a:t>
            </a:r>
            <a:r>
              <a:rPr lang="pl-PL" altLang="en-US" sz="1800" b="1" dirty="0">
                <a:solidFill>
                  <a:srgbClr val="336699"/>
                </a:solidFill>
                <a:latin typeface="Tahoma" panose="020B0604030504040204" pitchFamily="34" charset="0"/>
              </a:rPr>
              <a:t>08</a:t>
            </a:r>
            <a:r>
              <a:rPr lang="fr-BE" altLang="en-US" sz="1800" b="1" dirty="0">
                <a:solidFill>
                  <a:srgbClr val="336699"/>
                </a:solidFill>
                <a:latin typeface="Tahoma" panose="020B0604030504040204" pitchFamily="34" charset="0"/>
              </a:rPr>
              <a:t>/2</a:t>
            </a:r>
            <a:r>
              <a:rPr lang="pl-PL" altLang="en-US" sz="1800" b="1" dirty="0">
                <a:solidFill>
                  <a:srgbClr val="336699"/>
                </a:solidFill>
                <a:latin typeface="Tahoma" panose="020B0604030504040204" pitchFamily="34" charset="0"/>
              </a:rPr>
              <a:t>6</a:t>
            </a:r>
          </a:p>
          <a:p>
            <a:pPr marL="180000" eaLnBrk="1" hangingPunct="1"/>
            <a:endParaRPr lang="pl-PL" altLang="en-US" sz="1800" b="1" dirty="0">
              <a:solidFill>
                <a:srgbClr val="336699"/>
              </a:solidFill>
              <a:latin typeface="Tahoma" panose="020B0604030504040204" pitchFamily="34" charset="0"/>
            </a:endParaRPr>
          </a:p>
          <a:p>
            <a:pPr marL="180000" eaLnBrk="1" hangingPunct="1"/>
            <a:r>
              <a:rPr lang="fr-BE" altLang="en-US" sz="1800" b="1" dirty="0">
                <a:solidFill>
                  <a:srgbClr val="336699"/>
                </a:solidFill>
                <a:latin typeface="Tahoma" panose="020B0604030504040204" pitchFamily="34" charset="0"/>
              </a:rPr>
              <a:t>PROJECT’S IMPLEMENTORS:</a:t>
            </a:r>
            <a:endParaRPr lang="pl-PL" altLang="en-US" sz="1800" b="1" dirty="0">
              <a:solidFill>
                <a:srgbClr val="336699"/>
              </a:solidFill>
              <a:latin typeface="Tahoma" panose="020B0604030504040204" pitchFamily="34" charset="0"/>
            </a:endParaRPr>
          </a:p>
          <a:p>
            <a:pPr marL="180000" eaLnBrk="1" hangingPunct="1"/>
            <a:r>
              <a:rPr lang="fr-BE" altLang="en-US" sz="1600" b="1" dirty="0">
                <a:solidFill>
                  <a:srgbClr val="336699"/>
                </a:solidFill>
                <a:latin typeface="Tahoma" panose="020B0604030504040204" pitchFamily="34" charset="0"/>
              </a:rPr>
              <a:t>Coordinating Beneficiary:</a:t>
            </a:r>
            <a:r>
              <a:rPr lang="pl-PL" altLang="en-US" sz="1600" b="1" dirty="0">
                <a:solidFill>
                  <a:srgbClr val="336699"/>
                </a:solidFill>
                <a:latin typeface="Tahoma" panose="020B0604030504040204" pitchFamily="34" charset="0"/>
              </a:rPr>
              <a:t> Wrocław University of Science and Technology</a:t>
            </a:r>
          </a:p>
          <a:p>
            <a:pPr marL="180000" eaLnBrk="1" hangingPunct="1"/>
            <a:endParaRPr lang="pl-PL" altLang="en-US" sz="1600" b="1" dirty="0">
              <a:solidFill>
                <a:srgbClr val="336699"/>
              </a:solidFill>
              <a:latin typeface="Tahoma" panose="020B0604030504040204" pitchFamily="34" charset="0"/>
            </a:endParaRPr>
          </a:p>
          <a:p>
            <a:pPr marL="180000" eaLnBrk="1" hangingPunct="1"/>
            <a:r>
              <a:rPr lang="fr-BE" altLang="en-US" sz="1600" b="1" dirty="0">
                <a:solidFill>
                  <a:srgbClr val="336699"/>
                </a:solidFill>
                <a:latin typeface="Tahoma" panose="020B0604030504040204" pitchFamily="34" charset="0"/>
              </a:rPr>
              <a:t>Associated Beneficiaries:</a:t>
            </a:r>
            <a:r>
              <a:rPr lang="pl-PL" altLang="en-US" sz="1600" b="1" dirty="0">
                <a:solidFill>
                  <a:srgbClr val="336699"/>
                </a:solidFill>
                <a:latin typeface="Tahoma" panose="020B0604030504040204" pitchFamily="34" charset="0"/>
              </a:rPr>
              <a:t> PROZON </a:t>
            </a:r>
            <a:r>
              <a:rPr lang="en-US" altLang="en-US" sz="1600" b="1" dirty="0">
                <a:solidFill>
                  <a:srgbClr val="336699"/>
                </a:solidFill>
                <a:latin typeface="Tahoma" panose="020B0604030504040204" pitchFamily="34" charset="0"/>
              </a:rPr>
              <a:t>The Foundation for Climate Protection</a:t>
            </a:r>
            <a:endParaRPr lang="pl-PL" altLang="en-US" sz="1600" b="1" dirty="0">
              <a:solidFill>
                <a:srgbClr val="336699"/>
              </a:solidFill>
              <a:latin typeface="Tahoma" panose="020B0604030504040204" pitchFamily="34" charset="0"/>
            </a:endParaRPr>
          </a:p>
          <a:p>
            <a:pPr marL="180000" eaLnBrk="1" hangingPunct="1"/>
            <a:r>
              <a:rPr lang="pl-PL" altLang="en-US" sz="1600" b="1" dirty="0">
                <a:solidFill>
                  <a:srgbClr val="336699"/>
                </a:solidFill>
                <a:latin typeface="Tahoma" panose="020B0604030504040204" pitchFamily="34" charset="0"/>
              </a:rPr>
              <a:t>			 </a:t>
            </a:r>
            <a:r>
              <a:rPr lang="pl-PL" altLang="en-US" sz="1600" b="1" dirty="0" err="1">
                <a:solidFill>
                  <a:srgbClr val="336699"/>
                </a:solidFill>
                <a:latin typeface="Tahoma" panose="020B0604030504040204" pitchFamily="34" charset="0"/>
              </a:rPr>
              <a:t>Universidad</a:t>
            </a:r>
            <a:r>
              <a:rPr lang="pl-PL" altLang="en-US" sz="1600" b="1" dirty="0">
                <a:solidFill>
                  <a:srgbClr val="336699"/>
                </a:solidFill>
                <a:latin typeface="Tahoma" panose="020B0604030504040204" pitchFamily="34" charset="0"/>
              </a:rPr>
              <a:t> de </a:t>
            </a:r>
            <a:r>
              <a:rPr lang="pl-PL" altLang="en-US" sz="1600" b="1" dirty="0" err="1">
                <a:solidFill>
                  <a:srgbClr val="336699"/>
                </a:solidFill>
                <a:latin typeface="Tahoma" panose="020B0604030504040204" pitchFamily="34" charset="0"/>
              </a:rPr>
              <a:t>Almería</a:t>
            </a:r>
            <a:endParaRPr lang="pl-PL" altLang="en-US" sz="1600" b="1" dirty="0">
              <a:solidFill>
                <a:srgbClr val="336699"/>
              </a:solidFill>
              <a:latin typeface="Tahoma" panose="020B0604030504040204" pitchFamily="34" charset="0"/>
            </a:endParaRPr>
          </a:p>
          <a:p>
            <a:pPr marL="180000" eaLnBrk="1" hangingPunct="1"/>
            <a:r>
              <a:rPr lang="pl-PL" altLang="en-US" sz="1600" b="1" dirty="0">
                <a:solidFill>
                  <a:srgbClr val="336699"/>
                </a:solidFill>
                <a:latin typeface="Tahoma" panose="020B0604030504040204" pitchFamily="34" charset="0"/>
              </a:rPr>
              <a:t>			 HEDERA HELIX S.L.</a:t>
            </a:r>
          </a:p>
        </p:txBody>
      </p:sp>
      <p:sp>
        <p:nvSpPr>
          <p:cNvPr id="20" name="AutoShape 69"/>
          <p:cNvSpPr>
            <a:spLocks noChangeArrowheads="1"/>
          </p:cNvSpPr>
          <p:nvPr/>
        </p:nvSpPr>
        <p:spPr bwMode="auto">
          <a:xfrm>
            <a:off x="8111052" y="2169707"/>
            <a:ext cx="144462" cy="152400"/>
          </a:xfrm>
          <a:prstGeom prst="star5">
            <a:avLst/>
          </a:prstGeom>
          <a:solidFill>
            <a:srgbClr val="FF3300"/>
          </a:solidFill>
          <a:ln w="9525">
            <a:solidFill>
              <a:schemeClr val="tx1"/>
            </a:solidFill>
            <a:miter lim="800000"/>
            <a:headEnd/>
            <a:tailEnd/>
          </a:ln>
          <a:effectLst/>
        </p:spPr>
        <p:txBody>
          <a:bodyPr wrap="none" anchor="ctr"/>
          <a:lstStyle/>
          <a:p>
            <a:pPr eaLnBrk="1" hangingPunct="1">
              <a:defRPr/>
            </a:pPr>
            <a:endParaRPr lang="en-US">
              <a:latin typeface="Trebuchet MS" pitchFamily="-109" charset="0"/>
              <a:ea typeface="+mn-ea"/>
            </a:endParaRPr>
          </a:p>
        </p:txBody>
      </p:sp>
      <p:sp>
        <p:nvSpPr>
          <p:cNvPr id="21" name="AutoShape 69"/>
          <p:cNvSpPr>
            <a:spLocks noChangeArrowheads="1"/>
          </p:cNvSpPr>
          <p:nvPr/>
        </p:nvSpPr>
        <p:spPr bwMode="auto">
          <a:xfrm>
            <a:off x="8349457" y="2023657"/>
            <a:ext cx="144462" cy="152400"/>
          </a:xfrm>
          <a:prstGeom prst="star5">
            <a:avLst/>
          </a:prstGeom>
          <a:solidFill>
            <a:srgbClr val="FF3300"/>
          </a:solidFill>
          <a:ln w="9525">
            <a:solidFill>
              <a:schemeClr val="tx1"/>
            </a:solidFill>
            <a:miter lim="800000"/>
            <a:headEnd/>
            <a:tailEnd/>
          </a:ln>
          <a:effectLst/>
        </p:spPr>
        <p:txBody>
          <a:bodyPr wrap="none" anchor="ctr"/>
          <a:lstStyle/>
          <a:p>
            <a:pPr eaLnBrk="1" hangingPunct="1">
              <a:defRPr/>
            </a:pPr>
            <a:endParaRPr lang="en-US">
              <a:latin typeface="Trebuchet MS" pitchFamily="-109" charset="0"/>
              <a:ea typeface="+mn-ea"/>
            </a:endParaRPr>
          </a:p>
        </p:txBody>
      </p:sp>
      <p:sp>
        <p:nvSpPr>
          <p:cNvPr id="22" name="AutoShape 69"/>
          <p:cNvSpPr>
            <a:spLocks noChangeArrowheads="1"/>
          </p:cNvSpPr>
          <p:nvPr/>
        </p:nvSpPr>
        <p:spPr bwMode="auto">
          <a:xfrm>
            <a:off x="6738590" y="3465190"/>
            <a:ext cx="144462" cy="152400"/>
          </a:xfrm>
          <a:prstGeom prst="star5">
            <a:avLst/>
          </a:prstGeom>
          <a:solidFill>
            <a:srgbClr val="FF3300"/>
          </a:solidFill>
          <a:ln w="9525">
            <a:solidFill>
              <a:schemeClr val="tx1"/>
            </a:solidFill>
            <a:miter lim="800000"/>
            <a:headEnd/>
            <a:tailEnd/>
          </a:ln>
          <a:effectLst/>
        </p:spPr>
        <p:txBody>
          <a:bodyPr wrap="none" anchor="ctr"/>
          <a:lstStyle/>
          <a:p>
            <a:pPr eaLnBrk="1" hangingPunct="1">
              <a:defRPr/>
            </a:pPr>
            <a:endParaRPr lang="en-US">
              <a:latin typeface="Trebuchet MS" pitchFamily="-109" charset="0"/>
              <a:ea typeface="+mn-ea"/>
            </a:endParaRPr>
          </a:p>
        </p:txBody>
      </p:sp>
      <p:sp>
        <p:nvSpPr>
          <p:cNvPr id="23" name="AutoShape 69"/>
          <p:cNvSpPr>
            <a:spLocks noChangeArrowheads="1"/>
          </p:cNvSpPr>
          <p:nvPr/>
        </p:nvSpPr>
        <p:spPr bwMode="auto">
          <a:xfrm>
            <a:off x="6770340" y="2882776"/>
            <a:ext cx="144462" cy="152400"/>
          </a:xfrm>
          <a:prstGeom prst="star5">
            <a:avLst/>
          </a:prstGeom>
          <a:solidFill>
            <a:srgbClr val="FF3300"/>
          </a:solidFill>
          <a:ln w="9525">
            <a:solidFill>
              <a:schemeClr val="tx1"/>
            </a:solidFill>
            <a:miter lim="800000"/>
            <a:headEnd/>
            <a:tailEnd/>
          </a:ln>
          <a:effectLst/>
        </p:spPr>
        <p:txBody>
          <a:bodyPr wrap="none" anchor="ctr"/>
          <a:lstStyle/>
          <a:p>
            <a:pPr eaLnBrk="1" hangingPunct="1">
              <a:defRPr/>
            </a:pPr>
            <a:endParaRPr lang="en-US">
              <a:latin typeface="Trebuchet MS" pitchFamily="-109" charset="0"/>
              <a:ea typeface="+mn-ea"/>
            </a:endParaRPr>
          </a:p>
        </p:txBody>
      </p:sp>
      <p:sp>
        <p:nvSpPr>
          <p:cNvPr id="3" name="TextBox 2"/>
          <p:cNvSpPr txBox="1"/>
          <p:nvPr/>
        </p:nvSpPr>
        <p:spPr>
          <a:xfrm>
            <a:off x="8034734" y="1781448"/>
            <a:ext cx="979755" cy="276999"/>
          </a:xfrm>
          <a:prstGeom prst="rect">
            <a:avLst/>
          </a:prstGeom>
          <a:noFill/>
        </p:spPr>
        <p:txBody>
          <a:bodyPr wrap="none" rtlCol="0">
            <a:spAutoFit/>
          </a:bodyPr>
          <a:lstStyle/>
          <a:p>
            <a:r>
              <a:rPr lang="pl-PL" sz="1200" b="1" dirty="0">
                <a:latin typeface="Tahoma" panose="020B0604030504040204" pitchFamily="34" charset="0"/>
                <a:ea typeface="Tahoma" panose="020B0604030504040204" pitchFamily="34" charset="0"/>
                <a:cs typeface="Tahoma" panose="020B0604030504040204" pitchFamily="34" charset="0"/>
              </a:rPr>
              <a:t>Warszawa</a:t>
            </a:r>
          </a:p>
        </p:txBody>
      </p:sp>
      <p:sp>
        <p:nvSpPr>
          <p:cNvPr id="24" name="TextBox 23"/>
          <p:cNvSpPr txBox="1"/>
          <p:nvPr/>
        </p:nvSpPr>
        <p:spPr>
          <a:xfrm>
            <a:off x="7562428" y="2268612"/>
            <a:ext cx="865943" cy="276999"/>
          </a:xfrm>
          <a:prstGeom prst="rect">
            <a:avLst/>
          </a:prstGeom>
          <a:noFill/>
        </p:spPr>
        <p:txBody>
          <a:bodyPr wrap="none" rtlCol="0">
            <a:spAutoFit/>
          </a:bodyPr>
          <a:lstStyle/>
          <a:p>
            <a:r>
              <a:rPr lang="pl-PL" sz="1200" b="1" dirty="0">
                <a:latin typeface="Tahoma" panose="020B0604030504040204" pitchFamily="34" charset="0"/>
                <a:ea typeface="Tahoma" panose="020B0604030504040204" pitchFamily="34" charset="0"/>
                <a:cs typeface="Tahoma" panose="020B0604030504040204" pitchFamily="34" charset="0"/>
              </a:rPr>
              <a:t>Wrocław</a:t>
            </a:r>
          </a:p>
        </p:txBody>
      </p:sp>
      <p:sp>
        <p:nvSpPr>
          <p:cNvPr id="25" name="TextBox 24"/>
          <p:cNvSpPr txBox="1"/>
          <p:nvPr/>
        </p:nvSpPr>
        <p:spPr>
          <a:xfrm>
            <a:off x="6507708" y="2632844"/>
            <a:ext cx="1592103" cy="276999"/>
          </a:xfrm>
          <a:prstGeom prst="rect">
            <a:avLst/>
          </a:prstGeom>
          <a:noFill/>
        </p:spPr>
        <p:txBody>
          <a:bodyPr wrap="none" rtlCol="0">
            <a:spAutoFit/>
          </a:bodyPr>
          <a:lstStyle/>
          <a:p>
            <a:r>
              <a:rPr lang="pl-PL" sz="1200" b="1" dirty="0" err="1">
                <a:latin typeface="Tahoma" panose="020B0604030504040204" pitchFamily="34" charset="0"/>
                <a:ea typeface="Tahoma" panose="020B0604030504040204" pitchFamily="34" charset="0"/>
                <a:cs typeface="Tahoma" panose="020B0604030504040204" pitchFamily="34" charset="0"/>
              </a:rPr>
              <a:t>Abanto</a:t>
            </a:r>
            <a:r>
              <a:rPr lang="pl-PL" sz="1200" b="1" dirty="0">
                <a:latin typeface="Tahoma" panose="020B0604030504040204" pitchFamily="34" charset="0"/>
                <a:ea typeface="Tahoma" panose="020B0604030504040204" pitchFamily="34" charset="0"/>
                <a:cs typeface="Tahoma" panose="020B0604030504040204" pitchFamily="34" charset="0"/>
              </a:rPr>
              <a:t> y </a:t>
            </a:r>
            <a:r>
              <a:rPr lang="pl-PL" sz="1200" b="1" dirty="0" err="1">
                <a:latin typeface="Tahoma" panose="020B0604030504040204" pitchFamily="34" charset="0"/>
                <a:ea typeface="Tahoma" panose="020B0604030504040204" pitchFamily="34" charset="0"/>
                <a:cs typeface="Tahoma" panose="020B0604030504040204" pitchFamily="34" charset="0"/>
              </a:rPr>
              <a:t>Ciérvana</a:t>
            </a:r>
            <a:endParaRPr lang="pl-PL" sz="1200"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6823298" y="3433440"/>
            <a:ext cx="780983" cy="276999"/>
          </a:xfrm>
          <a:prstGeom prst="rect">
            <a:avLst/>
          </a:prstGeom>
          <a:noFill/>
        </p:spPr>
        <p:txBody>
          <a:bodyPr wrap="none" rtlCol="0">
            <a:spAutoFit/>
          </a:bodyPr>
          <a:lstStyle/>
          <a:p>
            <a:r>
              <a:rPr lang="pl-PL" sz="1200" b="1" dirty="0" err="1">
                <a:latin typeface="Tahoma" panose="020B0604030504040204" pitchFamily="34" charset="0"/>
                <a:ea typeface="Tahoma" panose="020B0604030504040204" pitchFamily="34" charset="0"/>
                <a:cs typeface="Tahoma" panose="020B0604030504040204" pitchFamily="34" charset="0"/>
              </a:rPr>
              <a:t>Almería</a:t>
            </a:r>
            <a:endParaRPr lang="pl-PL" sz="1200" b="1" dirty="0">
              <a:latin typeface="Tahoma" panose="020B0604030504040204" pitchFamily="34" charset="0"/>
              <a:ea typeface="Tahoma" panose="020B0604030504040204" pitchFamily="34" charset="0"/>
              <a:cs typeface="Tahoma" panose="020B0604030504040204" pitchFamily="34" charset="0"/>
            </a:endParaRPr>
          </a:p>
        </p:txBody>
      </p:sp>
      <p:pic>
        <p:nvPicPr>
          <p:cNvPr id="8" name="Obraz 7">
            <a:extLst>
              <a:ext uri="{FF2B5EF4-FFF2-40B4-BE49-F238E27FC236}">
                <a16:creationId xmlns:a16="http://schemas.microsoft.com/office/drawing/2014/main" id="{67795143-3A2A-43FE-B4AD-6E4C23AB97AA}"/>
              </a:ext>
            </a:extLst>
          </p:cNvPr>
          <p:cNvPicPr>
            <a:picLocks noChangeAspect="1"/>
          </p:cNvPicPr>
          <p:nvPr/>
        </p:nvPicPr>
        <p:blipFill>
          <a:blip r:embed="rId4"/>
          <a:stretch>
            <a:fillRect/>
          </a:stretch>
        </p:blipFill>
        <p:spPr>
          <a:xfrm>
            <a:off x="7899399" y="6308591"/>
            <a:ext cx="1193600" cy="432000"/>
          </a:xfrm>
          <a:prstGeom prst="rect">
            <a:avLst/>
          </a:prstGeom>
        </p:spPr>
      </p:pic>
      <p:pic>
        <p:nvPicPr>
          <p:cNvPr id="6" name="Obraz 5">
            <a:extLst>
              <a:ext uri="{FF2B5EF4-FFF2-40B4-BE49-F238E27FC236}">
                <a16:creationId xmlns:a16="http://schemas.microsoft.com/office/drawing/2014/main" id="{014E06C2-376C-4B8E-AB63-2BEA2409632F}"/>
              </a:ext>
            </a:extLst>
          </p:cNvPr>
          <p:cNvPicPr>
            <a:picLocks noChangeAspect="1"/>
          </p:cNvPicPr>
          <p:nvPr/>
        </p:nvPicPr>
        <p:blipFill>
          <a:blip r:embed="rId5"/>
          <a:stretch>
            <a:fillRect/>
          </a:stretch>
        </p:blipFill>
        <p:spPr>
          <a:xfrm>
            <a:off x="7225888" y="6294462"/>
            <a:ext cx="699254" cy="432000"/>
          </a:xfrm>
          <a:prstGeom prst="rect">
            <a:avLst/>
          </a:prstGeom>
        </p:spPr>
      </p:pic>
      <p:pic>
        <p:nvPicPr>
          <p:cNvPr id="14" name="Obraz 13">
            <a:extLst>
              <a:ext uri="{FF2B5EF4-FFF2-40B4-BE49-F238E27FC236}">
                <a16:creationId xmlns:a16="http://schemas.microsoft.com/office/drawing/2014/main" id="{C7329E94-DD44-4FC1-B4B5-579284D33997}"/>
              </a:ext>
            </a:extLst>
          </p:cNvPr>
          <p:cNvPicPr>
            <a:picLocks noChangeAspect="1"/>
          </p:cNvPicPr>
          <p:nvPr/>
        </p:nvPicPr>
        <p:blipFill>
          <a:blip r:embed="rId6"/>
          <a:stretch>
            <a:fillRect/>
          </a:stretch>
        </p:blipFill>
        <p:spPr>
          <a:xfrm>
            <a:off x="6880800" y="5686150"/>
            <a:ext cx="2031360" cy="432000"/>
          </a:xfrm>
          <a:prstGeom prst="rect">
            <a:avLst/>
          </a:prstGeom>
        </p:spPr>
      </p:pic>
      <p:pic>
        <p:nvPicPr>
          <p:cNvPr id="28" name="Picture 2" descr="Praktyki na Universidad de Almería (Hiszpania) - Strona Główna ...">
            <a:extLst>
              <a:ext uri="{FF2B5EF4-FFF2-40B4-BE49-F238E27FC236}">
                <a16:creationId xmlns:a16="http://schemas.microsoft.com/office/drawing/2014/main" id="{ED802E8C-B0E0-459C-AF1F-CD3963FC84F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389" r="36541" b="29335"/>
          <a:stretch/>
        </p:blipFill>
        <p:spPr bwMode="auto">
          <a:xfrm>
            <a:off x="6733902" y="6324176"/>
            <a:ext cx="439608" cy="4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raktyki na Universidad de Almería (Hiszpania) - Strona Główna ...">
            <a:extLst>
              <a:ext uri="{FF2B5EF4-FFF2-40B4-BE49-F238E27FC236}">
                <a16:creationId xmlns:a16="http://schemas.microsoft.com/office/drawing/2014/main" id="{6996E74D-EB4B-4A0E-A303-4D5EC9691B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89" r="36541" b="29335"/>
          <a:stretch/>
        </p:blipFill>
        <p:spPr bwMode="auto">
          <a:xfrm>
            <a:off x="6733902" y="6324176"/>
            <a:ext cx="439608" cy="432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3"/>
          <p:cNvSpPr>
            <a:spLocks noChangeArrowheads="1"/>
          </p:cNvSpPr>
          <p:nvPr/>
        </p:nvSpPr>
        <p:spPr bwMode="auto">
          <a:xfrm>
            <a:off x="1452563" y="613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endParaRPr lang="fr-FR" altLang="en-US"/>
          </a:p>
        </p:txBody>
      </p:sp>
      <p:sp>
        <p:nvSpPr>
          <p:cNvPr id="18435" name="Rectangle 54"/>
          <p:cNvSpPr>
            <a:spLocks noChangeArrowheads="1"/>
          </p:cNvSpPr>
          <p:nvPr/>
        </p:nvSpPr>
        <p:spPr bwMode="auto">
          <a:xfrm>
            <a:off x="8415338" y="1617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endParaRPr lang="en-GB" altLang="en-US"/>
          </a:p>
        </p:txBody>
      </p:sp>
      <p:sp>
        <p:nvSpPr>
          <p:cNvPr id="18437" name="TextBox 2"/>
          <p:cNvSpPr txBox="1">
            <a:spLocks noChangeArrowheads="1"/>
          </p:cNvSpPr>
          <p:nvPr/>
        </p:nvSpPr>
        <p:spPr bwMode="auto">
          <a:xfrm>
            <a:off x="7380288" y="6364288"/>
            <a:ext cx="15128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ctr"/>
            <a:r>
              <a:rPr lang="en-GB" altLang="en-US" sz="1000" i="1">
                <a:solidFill>
                  <a:srgbClr val="336699"/>
                </a:solidFill>
              </a:rPr>
              <a:t>……………</a:t>
            </a:r>
          </a:p>
          <a:p>
            <a:pPr algn="ctr"/>
            <a:r>
              <a:rPr lang="en-GB" altLang="en-US" sz="1000" i="1">
                <a:solidFill>
                  <a:srgbClr val="336699"/>
                </a:solidFill>
              </a:rPr>
              <a:t>[Logo(s)]</a:t>
            </a:r>
          </a:p>
        </p:txBody>
      </p:sp>
      <p:sp>
        <p:nvSpPr>
          <p:cNvPr id="18438" name="Rectangle 14"/>
          <p:cNvSpPr>
            <a:spLocks noChangeArrowheads="1"/>
          </p:cNvSpPr>
          <p:nvPr/>
        </p:nvSpPr>
        <p:spPr bwMode="auto">
          <a:xfrm>
            <a:off x="0" y="1"/>
            <a:ext cx="9093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ctr" eaLnBrk="1" hangingPunct="1"/>
            <a:r>
              <a:rPr lang="en-GB" altLang="en-US" b="1" dirty="0">
                <a:solidFill>
                  <a:srgbClr val="336699"/>
                </a:solidFill>
                <a:latin typeface="Tahoma" panose="020B0604030504040204" pitchFamily="34" charset="0"/>
              </a:rPr>
              <a:t>PROJECT’S HIGHLIGHTS</a:t>
            </a: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a:p>
            <a:pPr marL="180000" algn="just" eaLnBrk="1" hangingPunct="1"/>
            <a:endParaRPr lang="pl-PL" sz="1200" b="1" dirty="0">
              <a:solidFill>
                <a:srgbClr val="336699"/>
              </a:solidFill>
              <a:latin typeface="Tahoma" panose="020B0604030504040204" pitchFamily="34" charset="0"/>
            </a:endParaRPr>
          </a:p>
        </p:txBody>
      </p:sp>
      <p:sp>
        <p:nvSpPr>
          <p:cNvPr id="18439" name="Date Placeholder 3"/>
          <p:cNvSpPr>
            <a:spLocks noGrp="1"/>
          </p:cNvSpPr>
          <p:nvPr>
            <p:ph type="dt" sz="quarter" idx="10"/>
          </p:nvPr>
        </p:nvSpPr>
        <p:spPr>
          <a:xfrm>
            <a:off x="457200" y="6248400"/>
            <a:ext cx="3754438"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en-GB" altLang="en-US" sz="1200" dirty="0">
                <a:solidFill>
                  <a:srgbClr val="336699"/>
                </a:solidFill>
              </a:rPr>
              <a:t>LIFE20 Climate Action </a:t>
            </a:r>
            <a:r>
              <a:rPr lang="en-GB" altLang="en-US" sz="1200" dirty="0" err="1">
                <a:solidFill>
                  <a:srgbClr val="336699"/>
                </a:solidFill>
              </a:rPr>
              <a:t>WcMeeting</a:t>
            </a:r>
            <a:endParaRPr lang="en-GB" altLang="en-US" sz="1200" dirty="0">
              <a:solidFill>
                <a:srgbClr val="336699"/>
              </a:solidFill>
            </a:endParaRPr>
          </a:p>
          <a:p>
            <a:r>
              <a:rPr lang="en-GB" altLang="en-US" sz="1200" dirty="0">
                <a:solidFill>
                  <a:srgbClr val="336699"/>
                </a:solidFill>
              </a:rPr>
              <a:t>21 October 2021</a:t>
            </a:r>
          </a:p>
          <a:p>
            <a:endParaRPr lang="en-GB" altLang="en-US" sz="1200" dirty="0">
              <a:solidFill>
                <a:srgbClr val="336699"/>
              </a:solidFill>
            </a:endParaRPr>
          </a:p>
          <a:p>
            <a:endParaRPr lang="en-GB" altLang="en-US" sz="1200" dirty="0"/>
          </a:p>
        </p:txBody>
      </p:sp>
      <p:pic>
        <p:nvPicPr>
          <p:cNvPr id="2" name="Picture 1"/>
          <p:cNvPicPr>
            <a:picLocks noChangeAspect="1"/>
          </p:cNvPicPr>
          <p:nvPr/>
        </p:nvPicPr>
        <p:blipFill>
          <a:blip r:embed="rId4"/>
          <a:stretch>
            <a:fillRect/>
          </a:stretch>
        </p:blipFill>
        <p:spPr>
          <a:xfrm>
            <a:off x="1912296" y="3459896"/>
            <a:ext cx="4393254" cy="2659774"/>
          </a:xfrm>
          <a:prstGeom prst="rect">
            <a:avLst/>
          </a:prstGeom>
        </p:spPr>
      </p:pic>
      <p:sp>
        <p:nvSpPr>
          <p:cNvPr id="9" name="Prostokąt 8">
            <a:extLst>
              <a:ext uri="{FF2B5EF4-FFF2-40B4-BE49-F238E27FC236}">
                <a16:creationId xmlns:a16="http://schemas.microsoft.com/office/drawing/2014/main" id="{57ABA58D-5C11-45FF-B6E5-1855EA5C7480}"/>
              </a:ext>
            </a:extLst>
          </p:cNvPr>
          <p:cNvSpPr/>
          <p:nvPr/>
        </p:nvSpPr>
        <p:spPr>
          <a:xfrm>
            <a:off x="3744887" y="6250012"/>
            <a:ext cx="2884513" cy="4365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i="1" dirty="0">
                <a:solidFill>
                  <a:srgbClr val="336699"/>
                </a:solidFill>
                <a:latin typeface="Trebuchet MS" panose="020B0603020202020204" pitchFamily="34" charset="0"/>
              </a:rPr>
              <a:t>prof. Sabina </a:t>
            </a:r>
            <a:r>
              <a:rPr lang="pl-PL" sz="1200" i="1" dirty="0" err="1">
                <a:solidFill>
                  <a:srgbClr val="336699"/>
                </a:solidFill>
                <a:latin typeface="Trebuchet MS" panose="020B0603020202020204" pitchFamily="34" charset="0"/>
              </a:rPr>
              <a:t>Rosiek</a:t>
            </a:r>
            <a:r>
              <a:rPr lang="pl-PL" sz="1200" i="1" dirty="0">
                <a:solidFill>
                  <a:srgbClr val="336699"/>
                </a:solidFill>
                <a:latin typeface="Trebuchet MS" panose="020B0603020202020204" pitchFamily="34" charset="0"/>
              </a:rPr>
              <a:t>-Pawłowska</a:t>
            </a:r>
          </a:p>
          <a:p>
            <a:pPr algn="ctr"/>
            <a:r>
              <a:rPr lang="pl-PL" sz="1200" i="1" dirty="0">
                <a:solidFill>
                  <a:srgbClr val="336699"/>
                </a:solidFill>
                <a:latin typeface="Trebuchet MS" panose="020B0603020202020204" pitchFamily="34" charset="0"/>
              </a:rPr>
              <a:t>Project PI</a:t>
            </a:r>
          </a:p>
        </p:txBody>
      </p:sp>
      <p:pic>
        <p:nvPicPr>
          <p:cNvPr id="11" name="Obraz 10">
            <a:extLst>
              <a:ext uri="{FF2B5EF4-FFF2-40B4-BE49-F238E27FC236}">
                <a16:creationId xmlns:a16="http://schemas.microsoft.com/office/drawing/2014/main" id="{ACFCA9FC-4318-4E1D-8F85-5E4278C7A38E}"/>
              </a:ext>
            </a:extLst>
          </p:cNvPr>
          <p:cNvPicPr>
            <a:picLocks noChangeAspect="1"/>
          </p:cNvPicPr>
          <p:nvPr/>
        </p:nvPicPr>
        <p:blipFill>
          <a:blip r:embed="rId5"/>
          <a:stretch>
            <a:fillRect/>
          </a:stretch>
        </p:blipFill>
        <p:spPr>
          <a:xfrm>
            <a:off x="7899399" y="6308591"/>
            <a:ext cx="1193600" cy="432000"/>
          </a:xfrm>
          <a:prstGeom prst="rect">
            <a:avLst/>
          </a:prstGeom>
        </p:spPr>
      </p:pic>
      <p:pic>
        <p:nvPicPr>
          <p:cNvPr id="12" name="Obraz 11">
            <a:extLst>
              <a:ext uri="{FF2B5EF4-FFF2-40B4-BE49-F238E27FC236}">
                <a16:creationId xmlns:a16="http://schemas.microsoft.com/office/drawing/2014/main" id="{1820F878-F98D-49E7-8A5F-7553F1FE5A16}"/>
              </a:ext>
            </a:extLst>
          </p:cNvPr>
          <p:cNvPicPr>
            <a:picLocks noChangeAspect="1"/>
          </p:cNvPicPr>
          <p:nvPr/>
        </p:nvPicPr>
        <p:blipFill>
          <a:blip r:embed="rId6"/>
          <a:stretch>
            <a:fillRect/>
          </a:stretch>
        </p:blipFill>
        <p:spPr>
          <a:xfrm>
            <a:off x="7225888" y="6294462"/>
            <a:ext cx="699254" cy="432000"/>
          </a:xfrm>
          <a:prstGeom prst="rect">
            <a:avLst/>
          </a:prstGeom>
        </p:spPr>
      </p:pic>
      <p:pic>
        <p:nvPicPr>
          <p:cNvPr id="13" name="Obraz 12">
            <a:extLst>
              <a:ext uri="{FF2B5EF4-FFF2-40B4-BE49-F238E27FC236}">
                <a16:creationId xmlns:a16="http://schemas.microsoft.com/office/drawing/2014/main" id="{08B16261-1106-4CF3-BAFA-9AE88373334A}"/>
              </a:ext>
            </a:extLst>
          </p:cNvPr>
          <p:cNvPicPr>
            <a:picLocks noChangeAspect="1"/>
          </p:cNvPicPr>
          <p:nvPr/>
        </p:nvPicPr>
        <p:blipFill>
          <a:blip r:embed="rId7"/>
          <a:stretch>
            <a:fillRect/>
          </a:stretch>
        </p:blipFill>
        <p:spPr>
          <a:xfrm>
            <a:off x="6880800" y="5686150"/>
            <a:ext cx="2031360" cy="432000"/>
          </a:xfrm>
          <a:prstGeom prst="rect">
            <a:avLst/>
          </a:prstGeom>
        </p:spPr>
      </p:pic>
      <p:sp>
        <p:nvSpPr>
          <p:cNvPr id="3" name="pole tekstowe 2">
            <a:extLst>
              <a:ext uri="{FF2B5EF4-FFF2-40B4-BE49-F238E27FC236}">
                <a16:creationId xmlns:a16="http://schemas.microsoft.com/office/drawing/2014/main" id="{55381330-65A0-474C-BF0C-22323ED10D96}"/>
              </a:ext>
            </a:extLst>
          </p:cNvPr>
          <p:cNvSpPr txBox="1"/>
          <p:nvPr/>
        </p:nvSpPr>
        <p:spPr>
          <a:xfrm>
            <a:off x="107717" y="474702"/>
            <a:ext cx="8985282" cy="2585323"/>
          </a:xfrm>
          <a:prstGeom prst="rect">
            <a:avLst/>
          </a:prstGeom>
          <a:noFill/>
        </p:spPr>
        <p:txBody>
          <a:bodyPr wrap="square" rtlCol="0">
            <a:spAutoFit/>
          </a:bodyPr>
          <a:lstStyle/>
          <a:p>
            <a:pPr algn="just"/>
            <a:r>
              <a:rPr lang="en-US" sz="1800" b="1" dirty="0">
                <a:solidFill>
                  <a:srgbClr val="336699"/>
                </a:solidFill>
                <a:latin typeface="Tahoma" panose="020B0604030504040204" pitchFamily="34" charset="0"/>
              </a:rPr>
              <a:t>COOLSPACES for the first time will study a solar-powered system that employs a newly designed CFR-based cooling prototype, a photovoltaic electricity production system and PCM-based tanks working in tandem.</a:t>
            </a:r>
          </a:p>
          <a:p>
            <a:pPr marL="285750" indent="-285750" algn="just">
              <a:buFont typeface="Arial" panose="020B0604020202020204" pitchFamily="34" charset="0"/>
              <a:buChar char="•"/>
            </a:pPr>
            <a:endParaRPr lang="en-US" sz="1800" b="1" dirty="0">
              <a:solidFill>
                <a:srgbClr val="336699"/>
              </a:solidFill>
              <a:latin typeface="Tahoma" panose="020B0604030504040204" pitchFamily="34" charset="0"/>
            </a:endParaRPr>
          </a:p>
          <a:p>
            <a:pPr marL="285750" indent="-285750" algn="just">
              <a:buFont typeface="Arial" panose="020B0604020202020204" pitchFamily="34" charset="0"/>
              <a:buChar char="•"/>
            </a:pPr>
            <a:r>
              <a:rPr lang="en-US" sz="1800" b="1" dirty="0">
                <a:solidFill>
                  <a:srgbClr val="336699"/>
                </a:solidFill>
                <a:latin typeface="Tahoma" panose="020B0604030504040204" pitchFamily="34" charset="0"/>
              </a:rPr>
              <a:t>Two selected EU locations (Poland and Spain) - aiming to study the system applicability under different climatic conditions.</a:t>
            </a:r>
          </a:p>
          <a:p>
            <a:pPr marL="285750" indent="-285750" algn="just">
              <a:buFont typeface="Arial" panose="020B0604020202020204" pitchFamily="34" charset="0"/>
              <a:buChar char="•"/>
            </a:pPr>
            <a:endParaRPr lang="en-US" sz="1800" b="1" dirty="0">
              <a:solidFill>
                <a:srgbClr val="336699"/>
              </a:solidFill>
              <a:latin typeface="Tahoma" panose="020B0604030504040204" pitchFamily="34" charset="0"/>
            </a:endParaRPr>
          </a:p>
          <a:p>
            <a:pPr marL="285750" indent="-285750" algn="just">
              <a:buFont typeface="Arial" panose="020B0604020202020204" pitchFamily="34" charset="0"/>
              <a:buChar char="•"/>
            </a:pPr>
            <a:r>
              <a:rPr lang="en-US" sz="1800" b="1" dirty="0">
                <a:solidFill>
                  <a:srgbClr val="336699"/>
                </a:solidFill>
                <a:latin typeface="Tahoma" panose="020B0604030504040204" pitchFamily="34" charset="0"/>
              </a:rPr>
              <a:t>Focus on demonstrating the technical and cost reliability and performance.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ChangeArrowheads="1"/>
          </p:cNvSpPr>
          <p:nvPr/>
        </p:nvSpPr>
        <p:spPr bwMode="auto">
          <a:xfrm>
            <a:off x="85725" y="457200"/>
            <a:ext cx="891973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ctr" eaLnBrk="1" hangingPunct="1"/>
            <a:r>
              <a:rPr lang="en-US" altLang="en-US" b="1" dirty="0">
                <a:solidFill>
                  <a:srgbClr val="336699"/>
                </a:solidFill>
                <a:latin typeface="Tahoma" panose="020B0604030504040204" pitchFamily="34" charset="0"/>
              </a:rPr>
              <a:t>OBJECTIVES &amp; SCOPE</a:t>
            </a:r>
            <a:endParaRPr lang="pl-PL" altLang="en-US" b="1" dirty="0">
              <a:solidFill>
                <a:srgbClr val="336699"/>
              </a:solidFill>
              <a:latin typeface="Tahoma" panose="020B0604030504040204" pitchFamily="34" charset="0"/>
            </a:endParaRPr>
          </a:p>
          <a:p>
            <a:pPr algn="ctr" eaLnBrk="1" hangingPunct="1"/>
            <a:endParaRPr lang="en-US" altLang="en-US" b="1" dirty="0">
              <a:solidFill>
                <a:srgbClr val="336699"/>
              </a:solidFill>
              <a:latin typeface="Tahoma" panose="020B0604030504040204" pitchFamily="34" charset="0"/>
            </a:endParaRPr>
          </a:p>
          <a:p>
            <a:pPr marL="432000" indent="-342000" eaLnBrk="1" hangingPunct="1">
              <a:buAutoNum type="arabicParenR"/>
            </a:pPr>
            <a:r>
              <a:rPr lang="en-US" altLang="en-US" sz="1600" b="1" dirty="0">
                <a:solidFill>
                  <a:srgbClr val="336699"/>
                </a:solidFill>
                <a:latin typeface="Tahoma" panose="020B0604030504040204" pitchFamily="34" charset="0"/>
              </a:rPr>
              <a:t>Reduction of greenhouse gas emissions by reducing the consumption of primary, non-RES energy used by air conditioning systems.</a:t>
            </a:r>
            <a:endParaRPr lang="pl-PL" altLang="en-US" sz="1600" b="1" dirty="0">
              <a:solidFill>
                <a:srgbClr val="336699"/>
              </a:solidFill>
              <a:latin typeface="Tahoma" panose="020B0604030504040204" pitchFamily="34" charset="0"/>
            </a:endParaRPr>
          </a:p>
          <a:p>
            <a:pPr marL="432000" indent="-342000" eaLnBrk="1" hangingPunct="1">
              <a:buAutoNum type="arabicParenR"/>
            </a:pPr>
            <a:endParaRPr lang="pl-PL" altLang="en-US" sz="1600" b="1" dirty="0">
              <a:solidFill>
                <a:srgbClr val="336699"/>
              </a:solidFill>
              <a:latin typeface="Tahoma" panose="020B0604030504040204" pitchFamily="34" charset="0"/>
            </a:endParaRPr>
          </a:p>
          <a:p>
            <a:pPr marL="432000" indent="-342000" eaLnBrk="1" hangingPunct="1">
              <a:buAutoNum type="arabicParenR"/>
            </a:pPr>
            <a:r>
              <a:rPr lang="en-US" altLang="en-US" sz="1600" b="1" dirty="0">
                <a:solidFill>
                  <a:srgbClr val="336699"/>
                </a:solidFill>
                <a:latin typeface="Tahoma" panose="020B0604030504040204" pitchFamily="34" charset="0"/>
              </a:rPr>
              <a:t>Reduction of greenhouse gas emissions by using refrigerants with a negligible Global Warming Potential (GWP).</a:t>
            </a:r>
            <a:endParaRPr lang="pl-PL" altLang="en-US" sz="1600" b="1" dirty="0">
              <a:solidFill>
                <a:srgbClr val="336699"/>
              </a:solidFill>
              <a:latin typeface="Tahoma" panose="020B0604030504040204" pitchFamily="34" charset="0"/>
            </a:endParaRPr>
          </a:p>
          <a:p>
            <a:pPr marL="432000" indent="-342000" eaLnBrk="1" hangingPunct="1">
              <a:buAutoNum type="arabicParenR"/>
            </a:pPr>
            <a:endParaRPr lang="pl-PL" altLang="en-US" sz="1600" b="1" dirty="0">
              <a:solidFill>
                <a:srgbClr val="336699"/>
              </a:solidFill>
              <a:latin typeface="Tahoma" panose="020B0604030504040204" pitchFamily="34" charset="0"/>
            </a:endParaRPr>
          </a:p>
          <a:p>
            <a:pPr marL="432000" indent="-342000" eaLnBrk="1" hangingPunct="1">
              <a:buAutoNum type="arabicParenR"/>
            </a:pPr>
            <a:r>
              <a:rPr lang="en-US" altLang="en-US" sz="1600" b="1" dirty="0">
                <a:solidFill>
                  <a:srgbClr val="336699"/>
                </a:solidFill>
                <a:latin typeface="Tahoma" panose="020B0604030504040204" pitchFamily="34" charset="0"/>
              </a:rPr>
              <a:t>The search for the most suitable heat storage material to bridge the mismatch</a:t>
            </a:r>
            <a:r>
              <a:rPr lang="pl-PL" altLang="en-US" sz="1600" b="1" dirty="0">
                <a:solidFill>
                  <a:srgbClr val="336699"/>
                </a:solidFill>
                <a:latin typeface="Tahoma" panose="020B0604030504040204" pitchFamily="34" charset="0"/>
              </a:rPr>
              <a:t> </a:t>
            </a:r>
            <a:r>
              <a:rPr lang="en-US" altLang="en-US" sz="1600" b="1" dirty="0">
                <a:solidFill>
                  <a:srgbClr val="336699"/>
                </a:solidFill>
                <a:latin typeface="Tahoma" panose="020B0604030504040204" pitchFamily="34" charset="0"/>
              </a:rPr>
              <a:t>between renewable energy supply and energy consumption. </a:t>
            </a:r>
            <a:endParaRPr lang="pl-PL" altLang="en-US" sz="1600" b="1" dirty="0">
              <a:solidFill>
                <a:srgbClr val="336699"/>
              </a:solidFill>
              <a:latin typeface="Tahoma" panose="020B0604030504040204" pitchFamily="34" charset="0"/>
            </a:endParaRPr>
          </a:p>
          <a:p>
            <a:pPr marL="432000" indent="-342000" eaLnBrk="1" hangingPunct="1">
              <a:buAutoNum type="arabicParenR"/>
            </a:pPr>
            <a:endParaRPr lang="pl-PL" altLang="en-US" sz="1600" b="1" dirty="0">
              <a:solidFill>
                <a:srgbClr val="336699"/>
              </a:solidFill>
              <a:latin typeface="Tahoma" panose="020B0604030504040204" pitchFamily="34" charset="0"/>
            </a:endParaRPr>
          </a:p>
          <a:p>
            <a:pPr marL="432000" indent="-342000" eaLnBrk="1" hangingPunct="1">
              <a:buAutoNum type="arabicParenR"/>
            </a:pPr>
            <a:r>
              <a:rPr lang="en-US" altLang="en-US" sz="1600" b="1" dirty="0">
                <a:solidFill>
                  <a:srgbClr val="336699"/>
                </a:solidFill>
                <a:latin typeface="Tahoma" panose="020B0604030504040204" pitchFamily="34" charset="0"/>
              </a:rPr>
              <a:t>The optimization, control and metering of solar-powered CFRs-based BC system, ensuring decreased annual electricity consumption. </a:t>
            </a:r>
            <a:endParaRPr lang="pl-PL" altLang="en-US" sz="1600" b="1" dirty="0">
              <a:solidFill>
                <a:srgbClr val="336699"/>
              </a:solidFill>
              <a:latin typeface="Tahoma" panose="020B0604030504040204" pitchFamily="34" charset="0"/>
            </a:endParaRPr>
          </a:p>
          <a:p>
            <a:pPr marL="432000" indent="-342000" eaLnBrk="1" hangingPunct="1">
              <a:buAutoNum type="arabicParenR"/>
            </a:pPr>
            <a:endParaRPr lang="pl-PL" altLang="en-US" sz="1600" b="1" dirty="0">
              <a:solidFill>
                <a:srgbClr val="336699"/>
              </a:solidFill>
              <a:latin typeface="Tahoma" panose="020B0604030504040204" pitchFamily="34" charset="0"/>
            </a:endParaRPr>
          </a:p>
          <a:p>
            <a:pPr marL="432000" indent="-342000" eaLnBrk="1" hangingPunct="1">
              <a:buAutoNum type="arabicParenR"/>
            </a:pPr>
            <a:r>
              <a:rPr lang="en-US" altLang="en-US" sz="1600" b="1" dirty="0">
                <a:solidFill>
                  <a:srgbClr val="336699"/>
                </a:solidFill>
                <a:latin typeface="Tahoma" panose="020B0604030504040204" pitchFamily="34" charset="0"/>
              </a:rPr>
              <a:t>Demonstrating the potential of solar-powered BC systems around the Europe. </a:t>
            </a:r>
            <a:endParaRPr lang="pl-PL" altLang="en-US" sz="1600" b="1" dirty="0">
              <a:solidFill>
                <a:srgbClr val="336699"/>
              </a:solidFill>
              <a:latin typeface="Tahoma" panose="020B0604030504040204" pitchFamily="34" charset="0"/>
            </a:endParaRPr>
          </a:p>
          <a:p>
            <a:pPr marL="432000" indent="-342000" eaLnBrk="1" hangingPunct="1">
              <a:buAutoNum type="arabicParenR"/>
            </a:pPr>
            <a:endParaRPr lang="pl-PL" altLang="en-US" sz="1600" b="1" dirty="0">
              <a:solidFill>
                <a:srgbClr val="336699"/>
              </a:solidFill>
              <a:latin typeface="Tahoma" panose="020B0604030504040204" pitchFamily="34" charset="0"/>
            </a:endParaRPr>
          </a:p>
          <a:p>
            <a:pPr marL="432000" indent="-342000" eaLnBrk="1" hangingPunct="1">
              <a:buAutoNum type="arabicParenR"/>
            </a:pPr>
            <a:r>
              <a:rPr lang="en-US" altLang="en-US" sz="1600" b="1" dirty="0">
                <a:solidFill>
                  <a:srgbClr val="336699"/>
                </a:solidFill>
                <a:latin typeface="Tahoma" panose="020B0604030504040204" pitchFamily="34" charset="0"/>
              </a:rPr>
              <a:t>Application of Life Cycle Assessment (LCA) and Life Cycle Costing (LCC) analysis </a:t>
            </a:r>
            <a:br>
              <a:rPr lang="pl-PL" altLang="en-US" sz="1600" b="1" dirty="0">
                <a:solidFill>
                  <a:srgbClr val="336699"/>
                </a:solidFill>
                <a:latin typeface="Tahoma" panose="020B0604030504040204" pitchFamily="34" charset="0"/>
              </a:rPr>
            </a:br>
            <a:r>
              <a:rPr lang="en-US" altLang="en-US" sz="1600" b="1" dirty="0">
                <a:solidFill>
                  <a:srgbClr val="336699"/>
                </a:solidFill>
                <a:latin typeface="Tahoma" panose="020B0604030504040204" pitchFamily="34" charset="0"/>
              </a:rPr>
              <a:t>as instruments for policy support.</a:t>
            </a:r>
          </a:p>
        </p:txBody>
      </p:sp>
      <p:sp>
        <p:nvSpPr>
          <p:cNvPr id="20485" name="Date Placeholder 3"/>
          <p:cNvSpPr>
            <a:spLocks noGrp="1"/>
          </p:cNvSpPr>
          <p:nvPr>
            <p:ph type="dt" sz="quarter" idx="10"/>
          </p:nvPr>
        </p:nvSpPr>
        <p:spPr>
          <a:xfrm>
            <a:off x="457200" y="6248400"/>
            <a:ext cx="3754438"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en-GB" altLang="en-US" sz="1200" dirty="0">
                <a:solidFill>
                  <a:srgbClr val="336699"/>
                </a:solidFill>
              </a:rPr>
              <a:t>LIFE20 Climate Action </a:t>
            </a:r>
            <a:r>
              <a:rPr lang="en-GB" altLang="en-US" sz="1200" dirty="0" err="1">
                <a:solidFill>
                  <a:srgbClr val="336699"/>
                </a:solidFill>
              </a:rPr>
              <a:t>WcMeeting</a:t>
            </a:r>
            <a:endParaRPr lang="en-GB" altLang="en-US" sz="1200" dirty="0">
              <a:solidFill>
                <a:srgbClr val="336699"/>
              </a:solidFill>
            </a:endParaRPr>
          </a:p>
          <a:p>
            <a:r>
              <a:rPr lang="en-GB" altLang="en-US" sz="1200" dirty="0">
                <a:solidFill>
                  <a:srgbClr val="336699"/>
                </a:solidFill>
              </a:rPr>
              <a:t>21 October 2021</a:t>
            </a:r>
          </a:p>
          <a:p>
            <a:endParaRPr lang="en-GB" altLang="en-US" sz="1200" dirty="0">
              <a:solidFill>
                <a:srgbClr val="336699"/>
              </a:solidFill>
            </a:endParaRPr>
          </a:p>
          <a:p>
            <a:endParaRPr lang="en-GB" altLang="en-US" sz="1200" dirty="0"/>
          </a:p>
        </p:txBody>
      </p:sp>
      <p:pic>
        <p:nvPicPr>
          <p:cNvPr id="6" name="Picture 2" descr="Praktyki na Universidad de Almería (Hiszpania) - Strona Główna ...">
            <a:extLst>
              <a:ext uri="{FF2B5EF4-FFF2-40B4-BE49-F238E27FC236}">
                <a16:creationId xmlns:a16="http://schemas.microsoft.com/office/drawing/2014/main" id="{0DB26FC0-CFF2-49C1-B4A8-BE9B70AAAC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89" r="36541" b="29335"/>
          <a:stretch/>
        </p:blipFill>
        <p:spPr bwMode="auto">
          <a:xfrm>
            <a:off x="6733902" y="6324176"/>
            <a:ext cx="439608" cy="432000"/>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id="{66FA603E-F783-450E-A6CD-F0C3BDEE70FD}"/>
              </a:ext>
            </a:extLst>
          </p:cNvPr>
          <p:cNvSpPr/>
          <p:nvPr/>
        </p:nvSpPr>
        <p:spPr>
          <a:xfrm>
            <a:off x="3744887" y="6250012"/>
            <a:ext cx="2884513" cy="4365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i="1" dirty="0">
                <a:solidFill>
                  <a:srgbClr val="336699"/>
                </a:solidFill>
                <a:latin typeface="Trebuchet MS" panose="020B0603020202020204" pitchFamily="34" charset="0"/>
              </a:rPr>
              <a:t>prof. Sabina </a:t>
            </a:r>
            <a:r>
              <a:rPr lang="pl-PL" sz="1200" i="1" dirty="0" err="1">
                <a:solidFill>
                  <a:srgbClr val="336699"/>
                </a:solidFill>
                <a:latin typeface="Trebuchet MS" panose="020B0603020202020204" pitchFamily="34" charset="0"/>
              </a:rPr>
              <a:t>Rosiek</a:t>
            </a:r>
            <a:r>
              <a:rPr lang="pl-PL" sz="1200" i="1" dirty="0">
                <a:solidFill>
                  <a:srgbClr val="336699"/>
                </a:solidFill>
                <a:latin typeface="Trebuchet MS" panose="020B0603020202020204" pitchFamily="34" charset="0"/>
              </a:rPr>
              <a:t>-Pawłowska</a:t>
            </a:r>
          </a:p>
          <a:p>
            <a:pPr algn="ctr"/>
            <a:r>
              <a:rPr lang="pl-PL" sz="1200" i="1" dirty="0">
                <a:solidFill>
                  <a:srgbClr val="336699"/>
                </a:solidFill>
                <a:latin typeface="Trebuchet MS" panose="020B0603020202020204" pitchFamily="34" charset="0"/>
              </a:rPr>
              <a:t>Project PI</a:t>
            </a:r>
          </a:p>
        </p:txBody>
      </p:sp>
      <p:pic>
        <p:nvPicPr>
          <p:cNvPr id="8" name="Obraz 7">
            <a:extLst>
              <a:ext uri="{FF2B5EF4-FFF2-40B4-BE49-F238E27FC236}">
                <a16:creationId xmlns:a16="http://schemas.microsoft.com/office/drawing/2014/main" id="{60EDF99C-0A9F-4781-B49F-CE89AB885FD0}"/>
              </a:ext>
            </a:extLst>
          </p:cNvPr>
          <p:cNvPicPr>
            <a:picLocks noChangeAspect="1"/>
          </p:cNvPicPr>
          <p:nvPr/>
        </p:nvPicPr>
        <p:blipFill>
          <a:blip r:embed="rId3"/>
          <a:stretch>
            <a:fillRect/>
          </a:stretch>
        </p:blipFill>
        <p:spPr>
          <a:xfrm>
            <a:off x="7899399" y="6308591"/>
            <a:ext cx="1193600" cy="432000"/>
          </a:xfrm>
          <a:prstGeom prst="rect">
            <a:avLst/>
          </a:prstGeom>
        </p:spPr>
      </p:pic>
      <p:pic>
        <p:nvPicPr>
          <p:cNvPr id="9" name="Obraz 8">
            <a:extLst>
              <a:ext uri="{FF2B5EF4-FFF2-40B4-BE49-F238E27FC236}">
                <a16:creationId xmlns:a16="http://schemas.microsoft.com/office/drawing/2014/main" id="{521F1829-BEB8-496B-ADC0-5673DBA39882}"/>
              </a:ext>
            </a:extLst>
          </p:cNvPr>
          <p:cNvPicPr>
            <a:picLocks noChangeAspect="1"/>
          </p:cNvPicPr>
          <p:nvPr/>
        </p:nvPicPr>
        <p:blipFill>
          <a:blip r:embed="rId4"/>
          <a:stretch>
            <a:fillRect/>
          </a:stretch>
        </p:blipFill>
        <p:spPr>
          <a:xfrm>
            <a:off x="7225888" y="6294462"/>
            <a:ext cx="699254" cy="432000"/>
          </a:xfrm>
          <a:prstGeom prst="rect">
            <a:avLst/>
          </a:prstGeom>
        </p:spPr>
      </p:pic>
      <p:pic>
        <p:nvPicPr>
          <p:cNvPr id="10" name="Obraz 9">
            <a:extLst>
              <a:ext uri="{FF2B5EF4-FFF2-40B4-BE49-F238E27FC236}">
                <a16:creationId xmlns:a16="http://schemas.microsoft.com/office/drawing/2014/main" id="{B0C14D9B-3F84-406A-B41E-95DDC91156D9}"/>
              </a:ext>
            </a:extLst>
          </p:cNvPr>
          <p:cNvPicPr>
            <a:picLocks noChangeAspect="1"/>
          </p:cNvPicPr>
          <p:nvPr/>
        </p:nvPicPr>
        <p:blipFill>
          <a:blip r:embed="rId5"/>
          <a:stretch>
            <a:fillRect/>
          </a:stretch>
        </p:blipFill>
        <p:spPr>
          <a:xfrm>
            <a:off x="6880800" y="5686150"/>
            <a:ext cx="2031360" cy="43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0" y="0"/>
            <a:ext cx="9144000" cy="769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marL="540000" algn="ctr" eaLnBrk="1" hangingPunct="1"/>
            <a:r>
              <a:rPr lang="en-US" altLang="en-US" b="1" dirty="0">
                <a:solidFill>
                  <a:srgbClr val="336699"/>
                </a:solidFill>
                <a:latin typeface="Tahoma" panose="020B0604030504040204" pitchFamily="34" charset="0"/>
              </a:rPr>
              <a:t>EXPECTED IMPACTS </a:t>
            </a:r>
          </a:p>
          <a:p>
            <a:pPr marL="540000" eaLnBrk="1" hangingPunct="1"/>
            <a:endParaRPr lang="en-US" altLang="en-US" sz="1400" b="1" dirty="0">
              <a:solidFill>
                <a:srgbClr val="336699"/>
              </a:solidFill>
              <a:latin typeface="Tahoma" panose="020B0604030504040204" pitchFamily="34" charset="0"/>
            </a:endParaRPr>
          </a:p>
          <a:p>
            <a:pPr marL="540000" indent="-457200" eaLnBrk="1" hangingPunct="1">
              <a:buAutoNum type="arabicPeriod"/>
            </a:pPr>
            <a:r>
              <a:rPr lang="en-US" altLang="en-US" sz="2000" b="1" i="1" dirty="0">
                <a:solidFill>
                  <a:srgbClr val="336699"/>
                </a:solidFill>
                <a:latin typeface="Tahoma" panose="020B0604030504040204" pitchFamily="34" charset="0"/>
              </a:rPr>
              <a:t>Reduction of GHG emissions</a:t>
            </a:r>
          </a:p>
          <a:p>
            <a:pPr marL="540000" indent="-457200" eaLnBrk="1" hangingPunct="1">
              <a:buAutoNum type="arabicPeriod"/>
            </a:pPr>
            <a:endParaRPr lang="en-US" altLang="en-US" sz="2000" b="1" i="1" dirty="0">
              <a:solidFill>
                <a:srgbClr val="336699"/>
              </a:solidFill>
              <a:latin typeface="Tahoma" panose="020B0604030504040204" pitchFamily="34" charset="0"/>
            </a:endParaRPr>
          </a:p>
          <a:p>
            <a:pPr marL="540000" indent="-457200" eaLnBrk="1" hangingPunct="1">
              <a:buAutoNum type="arabicPeriod"/>
            </a:pPr>
            <a:endParaRPr lang="en-US" altLang="en-US" sz="2000" b="1" i="1" dirty="0">
              <a:solidFill>
                <a:srgbClr val="336699"/>
              </a:solidFill>
              <a:latin typeface="Tahoma" panose="020B0604030504040204" pitchFamily="34" charset="0"/>
            </a:endParaRPr>
          </a:p>
          <a:p>
            <a:pPr marL="540000" indent="-457200" eaLnBrk="1" hangingPunct="1">
              <a:buAutoNum type="arabicPeriod"/>
            </a:pPr>
            <a:endParaRPr lang="en-US" altLang="en-US" sz="1400" b="1" i="1" dirty="0">
              <a:solidFill>
                <a:srgbClr val="336699"/>
              </a:solidFill>
              <a:latin typeface="Tahoma" panose="020B0604030504040204" pitchFamily="34" charset="0"/>
            </a:endParaRPr>
          </a:p>
          <a:p>
            <a:pPr marL="540000" indent="-457200" eaLnBrk="1" hangingPunct="1">
              <a:buAutoNum type="arabicPeriod"/>
            </a:pPr>
            <a:r>
              <a:rPr lang="en-US" altLang="en-US" sz="2000" b="1" i="1" dirty="0">
                <a:solidFill>
                  <a:srgbClr val="336699"/>
                </a:solidFill>
                <a:latin typeface="Tahoma" panose="020B0604030504040204" pitchFamily="34" charset="0"/>
              </a:rPr>
              <a:t>Improvement of air quality</a:t>
            </a:r>
          </a:p>
          <a:p>
            <a:pPr marL="540000" indent="-457200" eaLnBrk="1" hangingPunct="1">
              <a:buAutoNum type="arabicPeriod"/>
            </a:pPr>
            <a:endParaRPr lang="en-US" altLang="en-US" sz="2000" b="1" i="1" dirty="0">
              <a:solidFill>
                <a:srgbClr val="336699"/>
              </a:solidFill>
              <a:latin typeface="Tahoma" panose="020B0604030504040204" pitchFamily="34" charset="0"/>
            </a:endParaRPr>
          </a:p>
          <a:p>
            <a:pPr marL="540000" indent="-457200" eaLnBrk="1" hangingPunct="1">
              <a:buAutoNum type="arabicPeriod"/>
            </a:pPr>
            <a:endParaRPr lang="en-US" altLang="en-US" sz="2000" b="1" i="1" dirty="0">
              <a:solidFill>
                <a:srgbClr val="336699"/>
              </a:solidFill>
              <a:latin typeface="Tahoma" panose="020B0604030504040204" pitchFamily="34" charset="0"/>
            </a:endParaRPr>
          </a:p>
          <a:p>
            <a:pPr marL="540000" indent="-457200" eaLnBrk="1" hangingPunct="1">
              <a:buAutoNum type="arabicPeriod"/>
            </a:pPr>
            <a:endParaRPr lang="en-US" altLang="en-US" sz="1400" b="1" i="1" dirty="0">
              <a:solidFill>
                <a:srgbClr val="336699"/>
              </a:solidFill>
              <a:latin typeface="Tahoma" panose="020B0604030504040204" pitchFamily="34" charset="0"/>
            </a:endParaRPr>
          </a:p>
          <a:p>
            <a:pPr marL="540000" indent="-457200" eaLnBrk="1" hangingPunct="1">
              <a:buAutoNum type="arabicPeriod"/>
            </a:pPr>
            <a:r>
              <a:rPr lang="en-US" altLang="en-US" sz="2000" b="1" i="1" dirty="0">
                <a:solidFill>
                  <a:srgbClr val="336699"/>
                </a:solidFill>
                <a:latin typeface="Tahoma" panose="020B0604030504040204" pitchFamily="34" charset="0"/>
              </a:rPr>
              <a:t>Better use of energy </a:t>
            </a:r>
          </a:p>
          <a:p>
            <a:pPr marL="540000" indent="-457200" eaLnBrk="1" hangingPunct="1">
              <a:buAutoNum type="arabicPeriod"/>
            </a:pPr>
            <a:endParaRPr lang="en-US" altLang="en-US" sz="2000" b="1" i="1" dirty="0">
              <a:solidFill>
                <a:srgbClr val="336699"/>
              </a:solidFill>
              <a:latin typeface="Tahoma" panose="020B0604030504040204" pitchFamily="34" charset="0"/>
            </a:endParaRPr>
          </a:p>
          <a:p>
            <a:pPr marL="540000" indent="-457200" eaLnBrk="1" hangingPunct="1">
              <a:buAutoNum type="arabicPeriod"/>
            </a:pPr>
            <a:endParaRPr lang="en-US" altLang="en-US" sz="2000" b="1" dirty="0">
              <a:solidFill>
                <a:srgbClr val="336699"/>
              </a:solidFill>
              <a:latin typeface="Tahoma" panose="020B0604030504040204" pitchFamily="34" charset="0"/>
            </a:endParaRPr>
          </a:p>
          <a:p>
            <a:pPr marL="540000" indent="-457200" eaLnBrk="1" hangingPunct="1">
              <a:buAutoNum type="arabicPeriod"/>
            </a:pPr>
            <a:endParaRPr lang="en-US" altLang="en-US" sz="1400" b="1" dirty="0">
              <a:solidFill>
                <a:srgbClr val="336699"/>
              </a:solidFill>
              <a:latin typeface="Tahoma" panose="020B0604030504040204" pitchFamily="34" charset="0"/>
            </a:endParaRPr>
          </a:p>
          <a:p>
            <a:pPr marL="540000" indent="-457200" eaLnBrk="1" hangingPunct="1">
              <a:buAutoNum type="arabicPeriod"/>
            </a:pPr>
            <a:r>
              <a:rPr lang="en-US" altLang="en-US" sz="2000" b="1" dirty="0">
                <a:solidFill>
                  <a:srgbClr val="336699"/>
                </a:solidFill>
                <a:latin typeface="Tahoma" panose="020B0604030504040204" pitchFamily="34" charset="0"/>
              </a:rPr>
              <a:t>Awareness raising</a:t>
            </a:r>
            <a:endParaRPr lang="pl-PL" altLang="en-US" sz="2000" b="1" dirty="0">
              <a:solidFill>
                <a:srgbClr val="336699"/>
              </a:solidFill>
              <a:latin typeface="Tahoma" panose="020B0604030504040204" pitchFamily="34" charset="0"/>
            </a:endParaRPr>
          </a:p>
          <a:p>
            <a:pPr marL="540000" eaLnBrk="1" hangingPunct="1"/>
            <a:endParaRPr lang="en-US" altLang="en-US" sz="2000" b="1" dirty="0">
              <a:solidFill>
                <a:srgbClr val="336699"/>
              </a:solidFill>
              <a:latin typeface="Tahoma" panose="020B0604030504040204" pitchFamily="34" charset="0"/>
            </a:endParaRPr>
          </a:p>
          <a:p>
            <a:pPr marL="540000" eaLnBrk="1" hangingPunct="1"/>
            <a:endParaRPr lang="en-US" altLang="en-US" sz="2000" b="1" dirty="0">
              <a:solidFill>
                <a:srgbClr val="336699"/>
              </a:solidFill>
              <a:latin typeface="Tahoma" panose="020B0604030504040204" pitchFamily="34" charset="0"/>
            </a:endParaRPr>
          </a:p>
          <a:p>
            <a:pPr marL="540000" eaLnBrk="1" hangingPunct="1"/>
            <a:endParaRPr lang="en-US" altLang="en-US" b="1" dirty="0">
              <a:solidFill>
                <a:srgbClr val="336699"/>
              </a:solidFill>
              <a:latin typeface="Tahoma" panose="020B0604030504040204" pitchFamily="34" charset="0"/>
            </a:endParaRPr>
          </a:p>
          <a:p>
            <a:pPr marL="540000" eaLnBrk="1" hangingPunct="1"/>
            <a:endParaRPr lang="en-US" altLang="en-US" b="1" dirty="0">
              <a:solidFill>
                <a:srgbClr val="336699"/>
              </a:solidFill>
              <a:latin typeface="Tahoma" panose="020B0604030504040204" pitchFamily="34" charset="0"/>
            </a:endParaRPr>
          </a:p>
          <a:p>
            <a:pPr marL="540000" eaLnBrk="1" hangingPunct="1"/>
            <a:endParaRPr lang="en-US" altLang="en-US" b="1" dirty="0">
              <a:solidFill>
                <a:srgbClr val="336699"/>
              </a:solidFill>
              <a:latin typeface="Tahoma" panose="020B0604030504040204" pitchFamily="34" charset="0"/>
            </a:endParaRPr>
          </a:p>
          <a:p>
            <a:pPr marL="540000" eaLnBrk="1" hangingPunct="1"/>
            <a:endParaRPr lang="en-US" altLang="en-US" b="1" dirty="0">
              <a:solidFill>
                <a:srgbClr val="336699"/>
              </a:solidFill>
              <a:latin typeface="Tahoma" panose="020B0604030504040204" pitchFamily="34" charset="0"/>
            </a:endParaRPr>
          </a:p>
          <a:p>
            <a:pPr marL="540000" eaLnBrk="1" hangingPunct="1"/>
            <a:endParaRPr lang="en-US" altLang="en-US" b="1" dirty="0">
              <a:solidFill>
                <a:srgbClr val="336699"/>
              </a:solidFill>
              <a:latin typeface="Tahoma" panose="020B0604030504040204" pitchFamily="34" charset="0"/>
            </a:endParaRPr>
          </a:p>
          <a:p>
            <a:pPr marL="540000" eaLnBrk="1" hangingPunct="1"/>
            <a:r>
              <a:rPr lang="en-US" altLang="en-US" b="1" dirty="0">
                <a:solidFill>
                  <a:schemeClr val="accent2"/>
                </a:solidFill>
                <a:latin typeface="Tahoma" panose="020B0604030504040204" pitchFamily="34" charset="0"/>
              </a:rPr>
              <a:t> </a:t>
            </a:r>
            <a:endParaRPr lang="en-US" altLang="en-US" sz="2000" b="1" dirty="0">
              <a:solidFill>
                <a:schemeClr val="accent2"/>
              </a:solidFill>
              <a:latin typeface="Tahoma" panose="020B0604030504040204" pitchFamily="34" charset="0"/>
            </a:endParaRPr>
          </a:p>
          <a:p>
            <a:pPr marL="540000" eaLnBrk="1" hangingPunct="1"/>
            <a:endParaRPr lang="en-US" altLang="en-US" dirty="0"/>
          </a:p>
        </p:txBody>
      </p:sp>
      <p:sp>
        <p:nvSpPr>
          <p:cNvPr id="21507" name="Rectangle 13"/>
          <p:cNvSpPr>
            <a:spLocks noChangeArrowheads="1"/>
          </p:cNvSpPr>
          <p:nvPr/>
        </p:nvSpPr>
        <p:spPr bwMode="auto">
          <a:xfrm>
            <a:off x="4665663" y="1585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endParaRPr lang="en-GB" altLang="en-US"/>
          </a:p>
        </p:txBody>
      </p:sp>
      <p:sp>
        <p:nvSpPr>
          <p:cNvPr id="21508" name="Rectangle 15"/>
          <p:cNvSpPr>
            <a:spLocks noChangeArrowheads="1"/>
          </p:cNvSpPr>
          <p:nvPr/>
        </p:nvSpPr>
        <p:spPr bwMode="auto">
          <a:xfrm>
            <a:off x="1573213" y="6161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endParaRPr lang="en-GB" altLang="en-US"/>
          </a:p>
        </p:txBody>
      </p:sp>
      <p:sp>
        <p:nvSpPr>
          <p:cNvPr id="21511" name="Date Placeholder 3"/>
          <p:cNvSpPr>
            <a:spLocks noGrp="1"/>
          </p:cNvSpPr>
          <p:nvPr>
            <p:ph type="dt" sz="quarter" idx="10"/>
          </p:nvPr>
        </p:nvSpPr>
        <p:spPr>
          <a:xfrm>
            <a:off x="457200" y="6248400"/>
            <a:ext cx="3754438"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en-GB" altLang="en-US" sz="1200" dirty="0">
                <a:solidFill>
                  <a:srgbClr val="336699"/>
                </a:solidFill>
              </a:rPr>
              <a:t>LIFE20 Climate Action </a:t>
            </a:r>
            <a:r>
              <a:rPr lang="en-GB" altLang="en-US" sz="1200" dirty="0" err="1">
                <a:solidFill>
                  <a:srgbClr val="336699"/>
                </a:solidFill>
              </a:rPr>
              <a:t>WcMeeting</a:t>
            </a:r>
            <a:endParaRPr lang="en-GB" altLang="en-US" sz="1200" dirty="0">
              <a:solidFill>
                <a:srgbClr val="336699"/>
              </a:solidFill>
            </a:endParaRPr>
          </a:p>
          <a:p>
            <a:r>
              <a:rPr lang="en-GB" altLang="en-US" sz="1200" dirty="0">
                <a:solidFill>
                  <a:srgbClr val="336699"/>
                </a:solidFill>
              </a:rPr>
              <a:t>21 October 2021</a:t>
            </a:r>
          </a:p>
          <a:p>
            <a:endParaRPr lang="en-GB" altLang="en-US" sz="1200" dirty="0">
              <a:solidFill>
                <a:srgbClr val="336699"/>
              </a:solidFill>
            </a:endParaRPr>
          </a:p>
          <a:p>
            <a:endParaRPr lang="en-GB" altLang="en-US" sz="1200" dirty="0"/>
          </a:p>
        </p:txBody>
      </p:sp>
      <p:pic>
        <p:nvPicPr>
          <p:cNvPr id="8" name="Picture 2" descr="Praktyki na Universidad de Almería (Hiszpania) - Strona Główna ...">
            <a:extLst>
              <a:ext uri="{FF2B5EF4-FFF2-40B4-BE49-F238E27FC236}">
                <a16:creationId xmlns:a16="http://schemas.microsoft.com/office/drawing/2014/main" id="{693933A6-5C98-4D40-A206-F2BCA836DF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89" r="36541" b="29335"/>
          <a:stretch/>
        </p:blipFill>
        <p:spPr bwMode="auto">
          <a:xfrm>
            <a:off x="6733902" y="6324176"/>
            <a:ext cx="439608" cy="432000"/>
          </a:xfrm>
          <a:prstGeom prst="rect">
            <a:avLst/>
          </a:prstGeom>
          <a:noFill/>
          <a:extLst>
            <a:ext uri="{909E8E84-426E-40DD-AFC4-6F175D3DCCD1}">
              <a14:hiddenFill xmlns:a14="http://schemas.microsoft.com/office/drawing/2010/main">
                <a:solidFill>
                  <a:srgbClr val="FFFFFF"/>
                </a:solidFill>
              </a14:hiddenFill>
            </a:ext>
          </a:extLst>
        </p:spPr>
      </p:pic>
      <p:sp>
        <p:nvSpPr>
          <p:cNvPr id="9" name="Prostokąt 8">
            <a:extLst>
              <a:ext uri="{FF2B5EF4-FFF2-40B4-BE49-F238E27FC236}">
                <a16:creationId xmlns:a16="http://schemas.microsoft.com/office/drawing/2014/main" id="{43DAF9C9-C55F-4099-BE00-240BF3F8C225}"/>
              </a:ext>
            </a:extLst>
          </p:cNvPr>
          <p:cNvSpPr/>
          <p:nvPr/>
        </p:nvSpPr>
        <p:spPr>
          <a:xfrm>
            <a:off x="3744887" y="6250012"/>
            <a:ext cx="2884513" cy="4365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i="1" dirty="0">
                <a:solidFill>
                  <a:srgbClr val="336699"/>
                </a:solidFill>
                <a:latin typeface="Trebuchet MS" panose="020B0603020202020204" pitchFamily="34" charset="0"/>
              </a:rPr>
              <a:t>prof. Sabina </a:t>
            </a:r>
            <a:r>
              <a:rPr lang="pl-PL" sz="1200" i="1" dirty="0" err="1">
                <a:solidFill>
                  <a:srgbClr val="336699"/>
                </a:solidFill>
                <a:latin typeface="Trebuchet MS" panose="020B0603020202020204" pitchFamily="34" charset="0"/>
              </a:rPr>
              <a:t>Rosiek</a:t>
            </a:r>
            <a:r>
              <a:rPr lang="pl-PL" sz="1200" i="1" dirty="0">
                <a:solidFill>
                  <a:srgbClr val="336699"/>
                </a:solidFill>
                <a:latin typeface="Trebuchet MS" panose="020B0603020202020204" pitchFamily="34" charset="0"/>
              </a:rPr>
              <a:t>-Pawłowska</a:t>
            </a:r>
          </a:p>
          <a:p>
            <a:pPr algn="ctr"/>
            <a:r>
              <a:rPr lang="pl-PL" sz="1200" i="1" dirty="0">
                <a:solidFill>
                  <a:srgbClr val="336699"/>
                </a:solidFill>
                <a:latin typeface="Trebuchet MS" panose="020B0603020202020204" pitchFamily="34" charset="0"/>
              </a:rPr>
              <a:t>Project PI</a:t>
            </a:r>
          </a:p>
        </p:txBody>
      </p:sp>
      <p:pic>
        <p:nvPicPr>
          <p:cNvPr id="10" name="Obraz 9">
            <a:extLst>
              <a:ext uri="{FF2B5EF4-FFF2-40B4-BE49-F238E27FC236}">
                <a16:creationId xmlns:a16="http://schemas.microsoft.com/office/drawing/2014/main" id="{D678A12E-7726-4C4C-8BE2-77C8291A6521}"/>
              </a:ext>
            </a:extLst>
          </p:cNvPr>
          <p:cNvPicPr>
            <a:picLocks noChangeAspect="1"/>
          </p:cNvPicPr>
          <p:nvPr/>
        </p:nvPicPr>
        <p:blipFill>
          <a:blip r:embed="rId4"/>
          <a:stretch>
            <a:fillRect/>
          </a:stretch>
        </p:blipFill>
        <p:spPr>
          <a:xfrm>
            <a:off x="7899399" y="6308591"/>
            <a:ext cx="1193600" cy="432000"/>
          </a:xfrm>
          <a:prstGeom prst="rect">
            <a:avLst/>
          </a:prstGeom>
        </p:spPr>
      </p:pic>
      <p:pic>
        <p:nvPicPr>
          <p:cNvPr id="11" name="Obraz 10">
            <a:extLst>
              <a:ext uri="{FF2B5EF4-FFF2-40B4-BE49-F238E27FC236}">
                <a16:creationId xmlns:a16="http://schemas.microsoft.com/office/drawing/2014/main" id="{42B75094-030B-4AF4-9B6C-7CF3363B82B2}"/>
              </a:ext>
            </a:extLst>
          </p:cNvPr>
          <p:cNvPicPr>
            <a:picLocks noChangeAspect="1"/>
          </p:cNvPicPr>
          <p:nvPr/>
        </p:nvPicPr>
        <p:blipFill>
          <a:blip r:embed="rId5"/>
          <a:stretch>
            <a:fillRect/>
          </a:stretch>
        </p:blipFill>
        <p:spPr>
          <a:xfrm>
            <a:off x="7225888" y="6294462"/>
            <a:ext cx="699254" cy="432000"/>
          </a:xfrm>
          <a:prstGeom prst="rect">
            <a:avLst/>
          </a:prstGeom>
        </p:spPr>
      </p:pic>
      <p:pic>
        <p:nvPicPr>
          <p:cNvPr id="12" name="Obraz 11">
            <a:extLst>
              <a:ext uri="{FF2B5EF4-FFF2-40B4-BE49-F238E27FC236}">
                <a16:creationId xmlns:a16="http://schemas.microsoft.com/office/drawing/2014/main" id="{01352D24-00ED-4022-BEE2-1AAACAACB133}"/>
              </a:ext>
            </a:extLst>
          </p:cNvPr>
          <p:cNvPicPr>
            <a:picLocks noChangeAspect="1"/>
          </p:cNvPicPr>
          <p:nvPr/>
        </p:nvPicPr>
        <p:blipFill>
          <a:blip r:embed="rId6"/>
          <a:stretch>
            <a:fillRect/>
          </a:stretch>
        </p:blipFill>
        <p:spPr>
          <a:xfrm>
            <a:off x="6880800" y="5686150"/>
            <a:ext cx="2031360" cy="432000"/>
          </a:xfrm>
          <a:prstGeom prst="rect">
            <a:avLst/>
          </a:prstGeom>
        </p:spPr>
      </p:pic>
      <p:pic>
        <p:nvPicPr>
          <p:cNvPr id="7" name="Obraz 6"/>
          <p:cNvPicPr>
            <a:picLocks noChangeAspect="1"/>
          </p:cNvPicPr>
          <p:nvPr/>
        </p:nvPicPr>
        <p:blipFill>
          <a:blip r:embed="rId7">
            <a:extLst>
              <a:ext uri="{BEBA8EAE-BF5A-486C-A8C5-ECC9F3942E4B}">
                <a14:imgProps xmlns:a14="http://schemas.microsoft.com/office/drawing/2010/main">
                  <a14:imgLayer r:embed="rId8">
                    <a14:imgEffect>
                      <a14:backgroundRemoval t="1653" b="95041" l="2273" r="94697">
                        <a14:foregroundMark x1="67424" y1="20661" x2="67424" y2="20661"/>
                        <a14:foregroundMark x1="25758" y1="21488" x2="25758" y2="21488"/>
                      </a14:backgroundRemoval>
                    </a14:imgEffect>
                  </a14:imgLayer>
                </a14:imgProps>
              </a:ext>
              <a:ext uri="{28A0092B-C50C-407E-A947-70E740481C1C}">
                <a14:useLocalDpi xmlns:a14="http://schemas.microsoft.com/office/drawing/2010/main" val="0"/>
              </a:ext>
            </a:extLst>
          </a:blip>
          <a:stretch>
            <a:fillRect/>
          </a:stretch>
        </p:blipFill>
        <p:spPr>
          <a:xfrm>
            <a:off x="629471" y="1013410"/>
            <a:ext cx="694382" cy="636516"/>
          </a:xfrm>
          <a:prstGeom prst="rect">
            <a:avLst/>
          </a:prstGeom>
        </p:spPr>
      </p:pic>
      <p:pic>
        <p:nvPicPr>
          <p:cNvPr id="13" name="Obraz 12"/>
          <p:cNvPicPr>
            <a:picLocks noChangeAspect="1"/>
          </p:cNvPicPr>
          <p:nvPr/>
        </p:nvPicPr>
        <p:blipFill>
          <a:blip r:embed="rId9">
            <a:extLst>
              <a:ext uri="{BEBA8EAE-BF5A-486C-A8C5-ECC9F3942E4B}">
                <a14:imgProps xmlns:a14="http://schemas.microsoft.com/office/drawing/2010/main">
                  <a14:imgLayer r:embed="rId10">
                    <a14:imgEffect>
                      <a14:backgroundRemoval t="1626" b="95122" l="3390" r="94915"/>
                    </a14:imgEffect>
                  </a14:imgLayer>
                </a14:imgProps>
              </a:ext>
              <a:ext uri="{28A0092B-C50C-407E-A947-70E740481C1C}">
                <a14:useLocalDpi xmlns:a14="http://schemas.microsoft.com/office/drawing/2010/main" val="0"/>
              </a:ext>
            </a:extLst>
          </a:blip>
          <a:stretch>
            <a:fillRect/>
          </a:stretch>
        </p:blipFill>
        <p:spPr>
          <a:xfrm>
            <a:off x="685590" y="3246273"/>
            <a:ext cx="690731" cy="720000"/>
          </a:xfrm>
          <a:prstGeom prst="rect">
            <a:avLst/>
          </a:prstGeom>
        </p:spPr>
      </p:pic>
      <p:pic>
        <p:nvPicPr>
          <p:cNvPr id="1039" name="Picture 15" descr="Sustainable Energy Unit - Maker&amp;#39;s Mark - Free Transparent PNG Download -  PNGkey"/>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65" b="100000" l="0" r="100000">
                        <a14:foregroundMark x1="26098" y1="50814" x2="26098" y2="50814"/>
                        <a14:foregroundMark x1="47561" y1="28488" x2="47561" y2="28488"/>
                        <a14:foregroundMark x1="50366" y1="54535" x2="50366" y2="54535"/>
                        <a14:foregroundMark x1="67927" y1="55814" x2="67927" y2="55814"/>
                        <a14:foregroundMark x1="73537" y1="40233" x2="73537" y2="40233"/>
                        <a14:foregroundMark x1="87195" y1="46279" x2="87195" y2="46279"/>
                        <a14:foregroundMark x1="45366" y1="36744" x2="45366" y2="36744"/>
                        <a14:foregroundMark x1="39268" y1="38605" x2="39268" y2="38605"/>
                      </a14:backgroundRemoval>
                    </a14:imgEffect>
                  </a14:imgLayer>
                </a14:imgProps>
              </a:ext>
              <a:ext uri="{28A0092B-C50C-407E-A947-70E740481C1C}">
                <a14:useLocalDpi xmlns:a14="http://schemas.microsoft.com/office/drawing/2010/main" val="0"/>
              </a:ext>
            </a:extLst>
          </a:blip>
          <a:srcRect/>
          <a:stretch>
            <a:fillRect/>
          </a:stretch>
        </p:blipFill>
        <p:spPr bwMode="auto">
          <a:xfrm>
            <a:off x="4114027" y="3294849"/>
            <a:ext cx="61786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Quality Icon"/>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9667" r="90667"/>
                    </a14:imgEffect>
                  </a14:imgLayer>
                </a14:imgProps>
              </a:ext>
              <a:ext uri="{28A0092B-C50C-407E-A947-70E740481C1C}">
                <a14:useLocalDpi xmlns:a14="http://schemas.microsoft.com/office/drawing/2010/main" val="0"/>
              </a:ext>
            </a:extLst>
          </a:blip>
          <a:srcRect/>
          <a:stretch>
            <a:fillRect/>
          </a:stretch>
        </p:blipFill>
        <p:spPr bwMode="auto">
          <a:xfrm>
            <a:off x="437981" y="2166969"/>
            <a:ext cx="1121537" cy="648000"/>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p:cNvSpPr txBox="1"/>
          <p:nvPr/>
        </p:nvSpPr>
        <p:spPr>
          <a:xfrm>
            <a:off x="1709184" y="3441589"/>
            <a:ext cx="1968809" cy="335756"/>
          </a:xfrm>
          <a:prstGeom prst="rect">
            <a:avLst/>
          </a:prstGeom>
          <a:noFill/>
        </p:spPr>
        <p:txBody>
          <a:bodyPr wrap="none" rtlCol="0">
            <a:spAutoFit/>
          </a:bodyPr>
          <a:lstStyle/>
          <a:p>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~52 MWh/</a:t>
            </a:r>
            <a:r>
              <a:rPr lang="pl-PL" sz="1800" b="1" i="1" dirty="0" err="1">
                <a:solidFill>
                  <a:srgbClr val="336699"/>
                </a:solidFill>
                <a:latin typeface="Tahoma" panose="020B0604030504040204" pitchFamily="34" charset="0"/>
                <a:ea typeface="Tahoma" panose="020B0604030504040204" pitchFamily="34" charset="0"/>
                <a:cs typeface="Tahoma" panose="020B0604030504040204" pitchFamily="34" charset="0"/>
              </a:rPr>
              <a:t>year</a:t>
            </a:r>
            <a:endPar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15" name="Strzałka w dół 14"/>
          <p:cNvSpPr/>
          <p:nvPr/>
        </p:nvSpPr>
        <p:spPr>
          <a:xfrm>
            <a:off x="1583469" y="3402468"/>
            <a:ext cx="113434" cy="458819"/>
          </a:xfrm>
          <a:prstGeom prst="downArrow">
            <a:avLst>
              <a:gd name="adj1" fmla="val 50000"/>
              <a:gd name="adj2" fmla="val 7692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4" name="pole tekstowe 23"/>
          <p:cNvSpPr txBox="1"/>
          <p:nvPr/>
        </p:nvSpPr>
        <p:spPr>
          <a:xfrm>
            <a:off x="5017293" y="3445548"/>
            <a:ext cx="1968809" cy="335756"/>
          </a:xfrm>
          <a:prstGeom prst="rect">
            <a:avLst/>
          </a:prstGeom>
          <a:noFill/>
        </p:spPr>
        <p:txBody>
          <a:bodyPr wrap="none" rtlCol="0">
            <a:spAutoFit/>
          </a:bodyPr>
          <a:lstStyle/>
          <a:p>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~40 MWh/</a:t>
            </a:r>
            <a:r>
              <a:rPr lang="pl-PL" sz="1800" b="1" i="1" dirty="0" err="1">
                <a:solidFill>
                  <a:srgbClr val="336699"/>
                </a:solidFill>
                <a:latin typeface="Tahoma" panose="020B0604030504040204" pitchFamily="34" charset="0"/>
                <a:ea typeface="Tahoma" panose="020B0604030504040204" pitchFamily="34" charset="0"/>
                <a:cs typeface="Tahoma" panose="020B0604030504040204" pitchFamily="34" charset="0"/>
              </a:rPr>
              <a:t>year</a:t>
            </a:r>
            <a:endPar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25" name="Strzałka w dół 24"/>
          <p:cNvSpPr/>
          <p:nvPr/>
        </p:nvSpPr>
        <p:spPr>
          <a:xfrm rot="10800000">
            <a:off x="4905538" y="3406427"/>
            <a:ext cx="113434" cy="458819"/>
          </a:xfrm>
          <a:prstGeom prst="downArrow">
            <a:avLst>
              <a:gd name="adj1" fmla="val 50000"/>
              <a:gd name="adj2" fmla="val 76923"/>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6" name="pole tekstowe 25"/>
          <p:cNvSpPr txBox="1"/>
          <p:nvPr/>
        </p:nvSpPr>
        <p:spPr>
          <a:xfrm>
            <a:off x="1673121" y="1178857"/>
            <a:ext cx="2512226" cy="335756"/>
          </a:xfrm>
          <a:prstGeom prst="rect">
            <a:avLst/>
          </a:prstGeom>
          <a:noFill/>
        </p:spPr>
        <p:txBody>
          <a:bodyPr wrap="none" rtlCol="0">
            <a:spAutoFit/>
          </a:bodyPr>
          <a:lstStyle/>
          <a:p>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CO</a:t>
            </a:r>
            <a:r>
              <a:rPr lang="pl-PL" sz="1800" b="1" i="1" baseline="-25000" dirty="0">
                <a:solidFill>
                  <a:srgbClr val="336699"/>
                </a:solidFill>
                <a:latin typeface="Tahoma" panose="020B0604030504040204" pitchFamily="34" charset="0"/>
                <a:ea typeface="Tahoma" panose="020B0604030504040204" pitchFamily="34" charset="0"/>
                <a:cs typeface="Tahoma" panose="020B0604030504040204" pitchFamily="34" charset="0"/>
              </a:rPr>
              <a:t>2</a:t>
            </a:r>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 ~41 </a:t>
            </a:r>
            <a:r>
              <a:rPr lang="pl-PL" sz="1800" b="1" i="1" dirty="0" err="1">
                <a:solidFill>
                  <a:srgbClr val="336699"/>
                </a:solidFill>
                <a:latin typeface="Tahoma" panose="020B0604030504040204" pitchFamily="34" charset="0"/>
                <a:ea typeface="Tahoma" panose="020B0604030504040204" pitchFamily="34" charset="0"/>
                <a:cs typeface="Tahoma" panose="020B0604030504040204" pitchFamily="34" charset="0"/>
              </a:rPr>
              <a:t>tons</a:t>
            </a:r>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a:t>
            </a:r>
            <a:r>
              <a:rPr lang="pl-PL" sz="1800" b="1" i="1" dirty="0" err="1">
                <a:solidFill>
                  <a:srgbClr val="336699"/>
                </a:solidFill>
                <a:latin typeface="Tahoma" panose="020B0604030504040204" pitchFamily="34" charset="0"/>
                <a:ea typeface="Tahoma" panose="020B0604030504040204" pitchFamily="34" charset="0"/>
                <a:cs typeface="Tahoma" panose="020B0604030504040204" pitchFamily="34" charset="0"/>
              </a:rPr>
              <a:t>year</a:t>
            </a:r>
            <a:endPar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27" name="Strzałka w dół 26"/>
          <p:cNvSpPr/>
          <p:nvPr/>
        </p:nvSpPr>
        <p:spPr>
          <a:xfrm>
            <a:off x="1547406" y="1139736"/>
            <a:ext cx="113434" cy="458819"/>
          </a:xfrm>
          <a:prstGeom prst="downArrow">
            <a:avLst>
              <a:gd name="adj1" fmla="val 50000"/>
              <a:gd name="adj2" fmla="val 7692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8" name="pole tekstowe 27"/>
          <p:cNvSpPr txBox="1"/>
          <p:nvPr/>
        </p:nvSpPr>
        <p:spPr>
          <a:xfrm>
            <a:off x="4575701" y="1177693"/>
            <a:ext cx="3046027" cy="335756"/>
          </a:xfrm>
          <a:prstGeom prst="rect">
            <a:avLst/>
          </a:prstGeom>
          <a:noFill/>
        </p:spPr>
        <p:txBody>
          <a:bodyPr wrap="none" rtlCol="0">
            <a:spAutoFit/>
          </a:bodyPr>
          <a:lstStyle/>
          <a:p>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HFC: ~10.6 </a:t>
            </a:r>
            <a:r>
              <a:rPr lang="pl-PL" sz="1800" b="1" i="1" dirty="0" err="1">
                <a:solidFill>
                  <a:srgbClr val="336699"/>
                </a:solidFill>
                <a:latin typeface="Tahoma" panose="020B0604030504040204" pitchFamily="34" charset="0"/>
                <a:ea typeface="Tahoma" panose="020B0604030504040204" pitchFamily="34" charset="0"/>
                <a:cs typeface="Tahoma" panose="020B0604030504040204" pitchFamily="34" charset="0"/>
              </a:rPr>
              <a:t>tons</a:t>
            </a:r>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 CO</a:t>
            </a:r>
            <a:r>
              <a:rPr lang="pl-PL" sz="1800" b="1" i="1" baseline="-25000" dirty="0">
                <a:solidFill>
                  <a:srgbClr val="336699"/>
                </a:solidFill>
                <a:latin typeface="Tahoma" panose="020B0604030504040204" pitchFamily="34" charset="0"/>
                <a:ea typeface="Tahoma" panose="020B0604030504040204" pitchFamily="34" charset="0"/>
                <a:cs typeface="Tahoma" panose="020B0604030504040204" pitchFamily="34" charset="0"/>
              </a:rPr>
              <a:t>2</a:t>
            </a:r>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 </a:t>
            </a:r>
            <a:r>
              <a:rPr lang="pl-PL" sz="1800" b="1" i="1" dirty="0" err="1">
                <a:solidFill>
                  <a:srgbClr val="336699"/>
                </a:solidFill>
                <a:latin typeface="Tahoma" panose="020B0604030504040204" pitchFamily="34" charset="0"/>
                <a:ea typeface="Tahoma" panose="020B0604030504040204" pitchFamily="34" charset="0"/>
                <a:cs typeface="Tahoma" panose="020B0604030504040204" pitchFamily="34" charset="0"/>
              </a:rPr>
              <a:t>eq</a:t>
            </a:r>
            <a:r>
              <a:rPr lang="pl-PL" sz="1800" b="1" i="1" dirty="0">
                <a:solidFill>
                  <a:srgbClr val="336699"/>
                </a:solidFill>
                <a:latin typeface="Tahoma" panose="020B0604030504040204" pitchFamily="34" charset="0"/>
                <a:ea typeface="Tahoma" panose="020B0604030504040204" pitchFamily="34" charset="0"/>
                <a:cs typeface="Tahoma" panose="020B0604030504040204" pitchFamily="34" charset="0"/>
              </a:rPr>
              <a:t>.</a:t>
            </a:r>
          </a:p>
        </p:txBody>
      </p:sp>
      <p:sp>
        <p:nvSpPr>
          <p:cNvPr id="29" name="Strzałka w dół 28"/>
          <p:cNvSpPr/>
          <p:nvPr/>
        </p:nvSpPr>
        <p:spPr>
          <a:xfrm>
            <a:off x="4449986" y="1138572"/>
            <a:ext cx="113434" cy="458819"/>
          </a:xfrm>
          <a:prstGeom prst="downArrow">
            <a:avLst>
              <a:gd name="adj1" fmla="val 50000"/>
              <a:gd name="adj2" fmla="val 7692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7" name="Prostokąt 16"/>
          <p:cNvSpPr/>
          <p:nvPr/>
        </p:nvSpPr>
        <p:spPr>
          <a:xfrm>
            <a:off x="164032" y="4364370"/>
            <a:ext cx="8812444" cy="1477328"/>
          </a:xfrm>
          <a:prstGeom prst="rect">
            <a:avLst/>
          </a:prstGeom>
        </p:spPr>
        <p:txBody>
          <a:bodyPr wrap="square">
            <a:spAutoFit/>
          </a:bodyPr>
          <a:lstStyle/>
          <a:p>
            <a:pPr marL="360000" algn="just" eaLnBrk="1" hangingPunct="1">
              <a:spcBef>
                <a:spcPts val="600"/>
              </a:spcBef>
            </a:pPr>
            <a:r>
              <a:rPr lang="en-US" altLang="en-US" sz="1800" b="1" dirty="0">
                <a:solidFill>
                  <a:srgbClr val="336699"/>
                </a:solidFill>
                <a:latin typeface="Tahoma" panose="020B0604030504040204" pitchFamily="34" charset="0"/>
              </a:rPr>
              <a:t>We hope to inspire people and</a:t>
            </a:r>
            <a:r>
              <a:rPr lang="pl-PL" altLang="en-US" sz="1800" b="1" dirty="0">
                <a:solidFill>
                  <a:srgbClr val="336699"/>
                </a:solidFill>
                <a:latin typeface="Tahoma" panose="020B0604030504040204" pitchFamily="34" charset="0"/>
              </a:rPr>
              <a:t> </a:t>
            </a:r>
            <a:r>
              <a:rPr lang="en-US" altLang="en-US" sz="1800" b="1" dirty="0">
                <a:solidFill>
                  <a:srgbClr val="336699"/>
                </a:solidFill>
                <a:latin typeface="Tahoma" panose="020B0604030504040204" pitchFamily="34" charset="0"/>
              </a:rPr>
              <a:t>make them realize that a sustainable system for institutional buildings is not one of scarcity and</a:t>
            </a:r>
            <a:r>
              <a:rPr lang="pl-PL" altLang="en-US" sz="1800" b="1" dirty="0">
                <a:solidFill>
                  <a:srgbClr val="336699"/>
                </a:solidFill>
                <a:latin typeface="Tahoma" panose="020B0604030504040204" pitchFamily="34" charset="0"/>
              </a:rPr>
              <a:t> </a:t>
            </a:r>
            <a:r>
              <a:rPr lang="en-US" altLang="en-US" sz="1800" b="1" dirty="0">
                <a:solidFill>
                  <a:srgbClr val="336699"/>
                </a:solidFill>
                <a:latin typeface="Tahoma" panose="020B0604030504040204" pitchFamily="34" charset="0"/>
              </a:rPr>
              <a:t>limitations. It can be a great way to conserve resources, pollute far less, use CFRs and clean energy</a:t>
            </a:r>
            <a:r>
              <a:rPr lang="pl-PL" altLang="en-US" sz="1800" b="1" dirty="0">
                <a:solidFill>
                  <a:srgbClr val="336699"/>
                </a:solidFill>
                <a:latin typeface="Tahoma" panose="020B0604030504040204" pitchFamily="34" charset="0"/>
              </a:rPr>
              <a:t> </a:t>
            </a:r>
            <a:r>
              <a:rPr lang="en-US" altLang="en-US" sz="1800" b="1" dirty="0">
                <a:solidFill>
                  <a:srgbClr val="336699"/>
                </a:solidFill>
                <a:latin typeface="Tahoma" panose="020B0604030504040204" pitchFamily="34" charset="0"/>
              </a:rPr>
              <a:t>from renewable sources, and think carefully about how we produce and consume.</a:t>
            </a:r>
          </a:p>
        </p:txBody>
      </p:sp>
      <p:sp>
        <p:nvSpPr>
          <p:cNvPr id="18" name="Prostokąt 17"/>
          <p:cNvSpPr/>
          <p:nvPr/>
        </p:nvSpPr>
        <p:spPr>
          <a:xfrm>
            <a:off x="1437911" y="2166954"/>
            <a:ext cx="7622327" cy="646331"/>
          </a:xfrm>
          <a:prstGeom prst="rect">
            <a:avLst/>
          </a:prstGeom>
        </p:spPr>
        <p:txBody>
          <a:bodyPr wrap="square">
            <a:spAutoFit/>
          </a:bodyPr>
          <a:lstStyle/>
          <a:p>
            <a:pPr algn="just"/>
            <a:r>
              <a:rPr lang="en-US" sz="1800" b="1" dirty="0">
                <a:solidFill>
                  <a:srgbClr val="336699"/>
                </a:solidFill>
                <a:latin typeface="Tahoma" panose="020B0604030504040204" pitchFamily="34" charset="0"/>
                <a:ea typeface="Tahoma" panose="020B0604030504040204" pitchFamily="34" charset="0"/>
                <a:cs typeface="Tahoma" panose="020B0604030504040204" pitchFamily="34" charset="0"/>
              </a:rPr>
              <a:t>Be a useful tool to effectively and timely diminish the local</a:t>
            </a:r>
            <a:r>
              <a:rPr lang="pl-PL" sz="1800" b="1" dirty="0">
                <a:solidFill>
                  <a:srgbClr val="336699"/>
                </a:solidFill>
                <a:latin typeface="Tahoma" panose="020B0604030504040204" pitchFamily="34" charset="0"/>
                <a:ea typeface="Tahoma" panose="020B0604030504040204" pitchFamily="34" charset="0"/>
                <a:cs typeface="Tahoma" panose="020B0604030504040204" pitchFamily="34" charset="0"/>
              </a:rPr>
              <a:t> </a:t>
            </a:r>
            <a:r>
              <a:rPr lang="en-US" sz="1800" b="1" dirty="0">
                <a:solidFill>
                  <a:srgbClr val="336699"/>
                </a:solidFill>
                <a:latin typeface="Tahoma" panose="020B0604030504040204" pitchFamily="34" charset="0"/>
                <a:ea typeface="Tahoma" panose="020B0604030504040204" pitchFamily="34" charset="0"/>
                <a:cs typeface="Tahoma" panose="020B0604030504040204" pitchFamily="34" charset="0"/>
              </a:rPr>
              <a:t>air pollution and carbon footprint, improving urban living standards</a:t>
            </a:r>
            <a:endParaRPr lang="pl-PL" sz="1800" b="1"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45759"/>
            <a:ext cx="8229600" cy="1143000"/>
          </a:xfrm>
        </p:spPr>
        <p:txBody>
          <a:bodyPr wrap="square" lIns="91440" tIns="45720" rIns="91440" bIns="45720" numCol="1" anchor="t" anchorCtr="0" compatLnSpc="1">
            <a:prstTxWarp prst="textNoShape">
              <a:avLst/>
            </a:prstTxWarp>
          </a:bodyPr>
          <a:lstStyle/>
          <a:p>
            <a:pPr algn="l">
              <a:defRPr/>
            </a:pPr>
            <a:r>
              <a:rPr lang="fr-BE" sz="2400" b="1" kern="1200" dirty="0">
                <a:solidFill>
                  <a:srgbClr val="336699"/>
                </a:solidFill>
                <a:latin typeface="Tahoma" pitchFamily="-109" charset="0"/>
              </a:rPr>
              <a:t>POLICY IMPLICATIONS</a:t>
            </a:r>
            <a:br>
              <a:rPr lang="fr-BE" b="1" kern="1200" dirty="0">
                <a:solidFill>
                  <a:srgbClr val="336699"/>
                </a:solidFill>
                <a:latin typeface="Tahoma" pitchFamily="-109" charset="0"/>
              </a:rPr>
            </a:br>
            <a:endParaRPr lang="en-GB" altLang="en-US" dirty="0">
              <a:ea typeface="ＭＳ Ｐゴシック" panose="020B0600070205080204" pitchFamily="34" charset="-128"/>
            </a:endParaRPr>
          </a:p>
        </p:txBody>
      </p:sp>
      <p:sp>
        <p:nvSpPr>
          <p:cNvPr id="3" name="Content Placeholder 2"/>
          <p:cNvSpPr>
            <a:spLocks noGrp="1"/>
          </p:cNvSpPr>
          <p:nvPr>
            <p:ph idx="1"/>
          </p:nvPr>
        </p:nvSpPr>
        <p:spPr>
          <a:xfrm>
            <a:off x="381000" y="1501981"/>
            <a:ext cx="8229600" cy="4525963"/>
          </a:xfrm>
        </p:spPr>
        <p:txBody>
          <a:bodyPr/>
          <a:lstStyle/>
          <a:p>
            <a:pPr eaLnBrk="1" hangingPunct="1">
              <a:spcBef>
                <a:spcPct val="0"/>
              </a:spcBef>
              <a:defRPr/>
            </a:pPr>
            <a:r>
              <a:rPr lang="en-GB" sz="2400" b="1" i="1" kern="1200" dirty="0">
                <a:solidFill>
                  <a:srgbClr val="336699"/>
                </a:solidFill>
                <a:latin typeface="Tahoma" pitchFamily="-109" charset="0"/>
              </a:rPr>
              <a:t>	</a:t>
            </a:r>
          </a:p>
          <a:p>
            <a:pPr eaLnBrk="1" hangingPunct="1">
              <a:spcBef>
                <a:spcPct val="0"/>
              </a:spcBef>
              <a:defRPr/>
            </a:pPr>
            <a:r>
              <a:rPr lang="en-GB" sz="2400" b="1" i="1" kern="1200" dirty="0">
                <a:solidFill>
                  <a:srgbClr val="336699"/>
                </a:solidFill>
                <a:latin typeface="Tahoma" pitchFamily="-109" charset="0"/>
              </a:rPr>
              <a:t> </a:t>
            </a:r>
          </a:p>
          <a:p>
            <a:pPr>
              <a:defRPr/>
            </a:pPr>
            <a:endParaRPr lang="en-GB" dirty="0"/>
          </a:p>
        </p:txBody>
      </p:sp>
      <p:sp>
        <p:nvSpPr>
          <p:cNvPr id="22534" name="Date Placeholder 3"/>
          <p:cNvSpPr>
            <a:spLocks noGrp="1"/>
          </p:cNvSpPr>
          <p:nvPr>
            <p:ph type="dt" sz="quarter" idx="10"/>
          </p:nvPr>
        </p:nvSpPr>
        <p:spPr>
          <a:xfrm>
            <a:off x="457200" y="6232749"/>
            <a:ext cx="3754438"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en-GB" altLang="en-US" sz="1200">
                <a:solidFill>
                  <a:srgbClr val="336699"/>
                </a:solidFill>
              </a:rPr>
              <a:t>LIFE20 Climate Action WcMeeting</a:t>
            </a:r>
          </a:p>
          <a:p>
            <a:r>
              <a:rPr lang="en-GB" altLang="en-US" sz="1200">
                <a:solidFill>
                  <a:srgbClr val="336699"/>
                </a:solidFill>
              </a:rPr>
              <a:t>21 October 2021</a:t>
            </a:r>
          </a:p>
          <a:p>
            <a:endParaRPr lang="en-GB" altLang="en-US" sz="1200">
              <a:solidFill>
                <a:srgbClr val="336699"/>
              </a:solidFill>
            </a:endParaRPr>
          </a:p>
          <a:p>
            <a:endParaRPr lang="en-GB" altLang="en-US" sz="1200"/>
          </a:p>
        </p:txBody>
      </p:sp>
      <p:pic>
        <p:nvPicPr>
          <p:cNvPr id="7" name="Picture 2" descr="Praktyki na Universidad de Almería (Hiszpania) - Strona Główna ...">
            <a:extLst>
              <a:ext uri="{FF2B5EF4-FFF2-40B4-BE49-F238E27FC236}">
                <a16:creationId xmlns:a16="http://schemas.microsoft.com/office/drawing/2014/main" id="{CC75ECAD-C2B5-433D-B3A6-F0E1A10F72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89" r="36541" b="29335"/>
          <a:stretch/>
        </p:blipFill>
        <p:spPr bwMode="auto">
          <a:xfrm>
            <a:off x="6733902" y="6324176"/>
            <a:ext cx="439608" cy="432000"/>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a:extLst>
              <a:ext uri="{FF2B5EF4-FFF2-40B4-BE49-F238E27FC236}">
                <a16:creationId xmlns:a16="http://schemas.microsoft.com/office/drawing/2014/main" id="{EB0EC02F-EDB2-401E-A81D-C112C6DBFBF4}"/>
              </a:ext>
            </a:extLst>
          </p:cNvPr>
          <p:cNvSpPr/>
          <p:nvPr/>
        </p:nvSpPr>
        <p:spPr>
          <a:xfrm>
            <a:off x="3744887" y="6250012"/>
            <a:ext cx="2884513" cy="4365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i="1" dirty="0">
                <a:solidFill>
                  <a:srgbClr val="336699"/>
                </a:solidFill>
                <a:latin typeface="Trebuchet MS" panose="020B0603020202020204" pitchFamily="34" charset="0"/>
              </a:rPr>
              <a:t>prof. Sabina </a:t>
            </a:r>
            <a:r>
              <a:rPr lang="pl-PL" sz="1200" i="1" dirty="0" err="1">
                <a:solidFill>
                  <a:srgbClr val="336699"/>
                </a:solidFill>
                <a:latin typeface="Trebuchet MS" panose="020B0603020202020204" pitchFamily="34" charset="0"/>
              </a:rPr>
              <a:t>Rosiek</a:t>
            </a:r>
            <a:r>
              <a:rPr lang="pl-PL" sz="1200" i="1" dirty="0">
                <a:solidFill>
                  <a:srgbClr val="336699"/>
                </a:solidFill>
                <a:latin typeface="Trebuchet MS" panose="020B0603020202020204" pitchFamily="34" charset="0"/>
              </a:rPr>
              <a:t>-Pawłowska</a:t>
            </a:r>
          </a:p>
          <a:p>
            <a:pPr algn="ctr"/>
            <a:r>
              <a:rPr lang="pl-PL" sz="1200" i="1" dirty="0">
                <a:solidFill>
                  <a:srgbClr val="336699"/>
                </a:solidFill>
                <a:latin typeface="Trebuchet MS" panose="020B0603020202020204" pitchFamily="34" charset="0"/>
              </a:rPr>
              <a:t>Project PI</a:t>
            </a:r>
          </a:p>
        </p:txBody>
      </p:sp>
      <p:pic>
        <p:nvPicPr>
          <p:cNvPr id="9" name="Obraz 8">
            <a:extLst>
              <a:ext uri="{FF2B5EF4-FFF2-40B4-BE49-F238E27FC236}">
                <a16:creationId xmlns:a16="http://schemas.microsoft.com/office/drawing/2014/main" id="{839E3F02-D40A-464D-905F-839C35B8A578}"/>
              </a:ext>
            </a:extLst>
          </p:cNvPr>
          <p:cNvPicPr>
            <a:picLocks noChangeAspect="1"/>
          </p:cNvPicPr>
          <p:nvPr/>
        </p:nvPicPr>
        <p:blipFill>
          <a:blip r:embed="rId3"/>
          <a:stretch>
            <a:fillRect/>
          </a:stretch>
        </p:blipFill>
        <p:spPr>
          <a:xfrm>
            <a:off x="7899399" y="6308591"/>
            <a:ext cx="1193600" cy="432000"/>
          </a:xfrm>
          <a:prstGeom prst="rect">
            <a:avLst/>
          </a:prstGeom>
        </p:spPr>
      </p:pic>
      <p:pic>
        <p:nvPicPr>
          <p:cNvPr id="10" name="Obraz 9">
            <a:extLst>
              <a:ext uri="{FF2B5EF4-FFF2-40B4-BE49-F238E27FC236}">
                <a16:creationId xmlns:a16="http://schemas.microsoft.com/office/drawing/2014/main" id="{2DC2B8A7-751E-4451-9B79-2DB619E3A3F8}"/>
              </a:ext>
            </a:extLst>
          </p:cNvPr>
          <p:cNvPicPr>
            <a:picLocks noChangeAspect="1"/>
          </p:cNvPicPr>
          <p:nvPr/>
        </p:nvPicPr>
        <p:blipFill>
          <a:blip r:embed="rId4"/>
          <a:stretch>
            <a:fillRect/>
          </a:stretch>
        </p:blipFill>
        <p:spPr>
          <a:xfrm>
            <a:off x="7225888" y="6294462"/>
            <a:ext cx="699254" cy="432000"/>
          </a:xfrm>
          <a:prstGeom prst="rect">
            <a:avLst/>
          </a:prstGeom>
        </p:spPr>
      </p:pic>
      <p:sp>
        <p:nvSpPr>
          <p:cNvPr id="12" name="Content Placeholder 2">
            <a:extLst>
              <a:ext uri="{FF2B5EF4-FFF2-40B4-BE49-F238E27FC236}">
                <a16:creationId xmlns:a16="http://schemas.microsoft.com/office/drawing/2014/main" id="{DA497164-0D67-4E8A-9093-1196ACF64F4F}"/>
              </a:ext>
            </a:extLst>
          </p:cNvPr>
          <p:cNvSpPr txBox="1">
            <a:spLocks/>
          </p:cNvSpPr>
          <p:nvPr/>
        </p:nvSpPr>
        <p:spPr>
          <a:xfrm>
            <a:off x="157018" y="469625"/>
            <a:ext cx="8839200" cy="5423175"/>
          </a:xfrm>
          <a:prstGeom prst="rect">
            <a:avLst/>
          </a:prstGeom>
        </p:spPr>
        <p:txBody>
          <a:bodyPr vert="horz"/>
          <a:lstStyle>
            <a:lvl1pPr marL="342900" indent="-342900" algn="l" rtl="0" eaLnBrk="0" fontAlgn="base" hangingPunct="0">
              <a:spcBef>
                <a:spcPct val="20000"/>
              </a:spcBef>
              <a:spcAft>
                <a:spcPct val="0"/>
              </a:spcAft>
              <a:defRPr sz="3200">
                <a:solidFill>
                  <a:schemeClr val="tx1"/>
                </a:solidFill>
                <a:latin typeface="+mn-lt"/>
                <a:ea typeface="ＭＳ Ｐゴシック" pitchFamily="-109"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a:lstStyle>
          <a:p>
            <a:pPr marL="0" indent="0" algn="just"/>
            <a:r>
              <a:rPr lang="en-US" sz="1800" dirty="0">
                <a:solidFill>
                  <a:srgbClr val="336699"/>
                </a:solidFill>
                <a:latin typeface="Tahoma" panose="020B0604030504040204" pitchFamily="34" charset="0"/>
                <a:ea typeface="ＭＳ Ｐゴシック" panose="020B0600070205080204" pitchFamily="34" charset="-128"/>
              </a:rPr>
              <a:t>COOLSPACES enhances the EU's Sustainable Development Strategy by bringing together four goals:</a:t>
            </a:r>
            <a:r>
              <a:rPr lang="en-US" sz="1800" b="1" dirty="0">
                <a:solidFill>
                  <a:srgbClr val="336699"/>
                </a:solidFill>
                <a:latin typeface="Tahoma" panose="020B0604030504040204" pitchFamily="34" charset="0"/>
                <a:ea typeface="ＭＳ Ｐゴシック" panose="020B0600070205080204" pitchFamily="34" charset="-128"/>
              </a:rPr>
              <a:t> combating climate change, boosting renewable energy, safeguarding the environment and making cities sustainable</a:t>
            </a:r>
            <a:r>
              <a:rPr lang="en-US" sz="1800" dirty="0">
                <a:solidFill>
                  <a:srgbClr val="336699"/>
                </a:solidFill>
                <a:latin typeface="Tahoma" panose="020B0604030504040204" pitchFamily="34" charset="0"/>
                <a:ea typeface="ＭＳ Ｐゴシック" panose="020B0600070205080204" pitchFamily="34" charset="-128"/>
              </a:rPr>
              <a:t>.</a:t>
            </a:r>
          </a:p>
          <a:p>
            <a:pPr algn="just">
              <a:buFont typeface="Arial" panose="020B0604020202020204" pitchFamily="34" charset="0"/>
              <a:buChar char="•"/>
            </a:pPr>
            <a:endParaRPr lang="en-US" sz="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en-US" sz="1600" dirty="0">
                <a:solidFill>
                  <a:srgbClr val="336699"/>
                </a:solidFill>
                <a:latin typeface="Tahoma" panose="020B0604030504040204" pitchFamily="34" charset="0"/>
                <a:ea typeface="ＭＳ Ｐゴシック" panose="020B0600070205080204" pitchFamily="34" charset="-128"/>
              </a:rPr>
              <a:t>The use of low GWP refrigerants and a reduction in primary energy consumption in buildings directly translate into lower gaseous pollutant emissions (in line with the </a:t>
            </a:r>
            <a:r>
              <a:rPr lang="en-US" sz="1600" i="1" u="sng" dirty="0">
                <a:solidFill>
                  <a:srgbClr val="336699"/>
                </a:solidFill>
                <a:latin typeface="Tahoma" panose="020B0604030504040204" pitchFamily="34" charset="0"/>
                <a:ea typeface="ＭＳ Ｐゴシック" panose="020B0600070205080204" pitchFamily="34" charset="-128"/>
              </a:rPr>
              <a:t>Clean Air Policy Package and Directive (EU) 2016/2284</a:t>
            </a:r>
            <a:r>
              <a:rPr lang="en-US" sz="1600" i="1" dirty="0">
                <a:solidFill>
                  <a:srgbClr val="336699"/>
                </a:solidFill>
                <a:latin typeface="Tahoma" panose="020B0604030504040204" pitchFamily="34" charset="0"/>
                <a:ea typeface="ＭＳ Ｐゴシック" panose="020B0600070205080204" pitchFamily="34" charset="-128"/>
              </a:rPr>
              <a:t>). </a:t>
            </a:r>
            <a:r>
              <a:rPr lang="en-US" sz="1600" dirty="0">
                <a:solidFill>
                  <a:srgbClr val="336699"/>
                </a:solidFill>
                <a:latin typeface="Tahoma" panose="020B0604030504040204" pitchFamily="34" charset="0"/>
                <a:ea typeface="ＭＳ Ｐゴシック" panose="020B0600070205080204" pitchFamily="34" charset="-128"/>
              </a:rPr>
              <a:t>COOLSPACES makes it possible to use thermal energy for cooling purposes, combining the advantages of heat source coherence in relation to cooling needs, reducing peak electricity consumption and effectively managing the energy taken from renewable energy systems.</a:t>
            </a:r>
          </a:p>
          <a:p>
            <a:pPr algn="just">
              <a:buFont typeface="Arial" panose="020B0604020202020204" pitchFamily="34" charset="0"/>
              <a:buChar char="•"/>
            </a:pPr>
            <a:endParaRPr lang="en-US" sz="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en-US" sz="1600" dirty="0">
                <a:solidFill>
                  <a:srgbClr val="336699"/>
                </a:solidFill>
                <a:latin typeface="Tahoma" panose="020B0604030504040204" pitchFamily="34" charset="0"/>
                <a:ea typeface="ＭＳ Ｐゴシック" panose="020B0600070205080204" pitchFamily="34" charset="-128"/>
              </a:rPr>
              <a:t>COOLSPACES is consistent with the </a:t>
            </a:r>
            <a:r>
              <a:rPr lang="en-US" sz="1600" b="1" dirty="0">
                <a:solidFill>
                  <a:srgbClr val="336699"/>
                </a:solidFill>
                <a:latin typeface="Tahoma" panose="020B0604030504040204" pitchFamily="34" charset="0"/>
                <a:ea typeface="ＭＳ Ｐゴシック" panose="020B0600070205080204" pitchFamily="34" charset="-128"/>
              </a:rPr>
              <a:t>Montreal Protocol and the Kigali Amendments</a:t>
            </a:r>
            <a:r>
              <a:rPr lang="en-US" sz="1600" dirty="0">
                <a:solidFill>
                  <a:srgbClr val="336699"/>
                </a:solidFill>
                <a:latin typeface="Tahoma" panose="020B0604030504040204" pitchFamily="34" charset="0"/>
                <a:ea typeface="ＭＳ Ｐゴシック" panose="020B0600070205080204" pitchFamily="34" charset="-128"/>
              </a:rPr>
              <a:t>, which set limits on F-gas emissions. The project responds to the requirements of </a:t>
            </a:r>
            <a:r>
              <a:rPr lang="en-US" sz="1600" i="1" u="sng" dirty="0">
                <a:solidFill>
                  <a:srgbClr val="336699"/>
                </a:solidFill>
                <a:latin typeface="Tahoma" panose="020B0604030504040204" pitchFamily="34" charset="0"/>
                <a:ea typeface="ＭＳ Ｐゴシック" panose="020B0600070205080204" pitchFamily="34" charset="-128"/>
              </a:rPr>
              <a:t>Regulation (EU) No 517/2014</a:t>
            </a:r>
            <a:r>
              <a:rPr lang="en-US" sz="1600" dirty="0">
                <a:solidFill>
                  <a:srgbClr val="336699"/>
                </a:solidFill>
                <a:latin typeface="Tahoma" panose="020B0604030504040204" pitchFamily="34" charset="0"/>
                <a:ea typeface="ＭＳ Ｐゴシック" panose="020B0600070205080204" pitchFamily="34" charset="-128"/>
              </a:rPr>
              <a:t>, which sets an HFC reduction target of 79% by 2030.</a:t>
            </a:r>
          </a:p>
          <a:p>
            <a:pPr algn="just">
              <a:buFont typeface="Arial" panose="020B0604020202020204" pitchFamily="34" charset="0"/>
              <a:buChar char="•"/>
            </a:pPr>
            <a:endParaRPr lang="en-US" sz="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en-US" sz="1600" dirty="0">
                <a:solidFill>
                  <a:srgbClr val="336699"/>
                </a:solidFill>
                <a:latin typeface="Tahoma" panose="020B0604030504040204" pitchFamily="34" charset="0"/>
                <a:ea typeface="ＭＳ Ｐゴシック" panose="020B0600070205080204" pitchFamily="34" charset="-128"/>
              </a:rPr>
              <a:t>As part of the project’s initiative in Poland meetings with the Inspectorate of Environmental Protection and the Marshal's Office of the Lower Silesia Voivodship are planned to identify and present the profits resulting from the implementation of project solutions in the area of </a:t>
            </a:r>
            <a:r>
              <a:rPr lang="en-US" sz="1600" dirty="0" err="1">
                <a:solidFill>
                  <a:srgbClr val="336699"/>
                </a:solidFill>
                <a:latin typeface="Tahoma" panose="020B0604030504040204" pitchFamily="34" charset="0"/>
                <a:ea typeface="ＭＳ Ｐゴシック" panose="020B0600070205080204" pitchFamily="34" charset="-128"/>
              </a:rPr>
              <a:t>Wrocław</a:t>
            </a:r>
            <a:r>
              <a:rPr lang="en-US" sz="1600" dirty="0">
                <a:solidFill>
                  <a:srgbClr val="336699"/>
                </a:solidFill>
                <a:latin typeface="Tahoma" panose="020B0604030504040204" pitchFamily="34" charset="0"/>
                <a:ea typeface="ＭＳ Ｐゴシック" panose="020B0600070205080204" pitchFamily="34" charset="-128"/>
              </a:rPr>
              <a:t>. In Spain, the results will be shared with the local and regional authorities in Science, Education, and the head of the office for CCM in Almería.</a:t>
            </a:r>
          </a:p>
          <a:p>
            <a:pPr algn="just">
              <a:buFont typeface="Arial" panose="020B0604020202020204" pitchFamily="34" charset="0"/>
              <a:buChar char="•"/>
            </a:pPr>
            <a:endParaRPr lang="en-US" sz="1600" dirty="0">
              <a:solidFill>
                <a:srgbClr val="336699"/>
              </a:solidFill>
              <a:latin typeface="Tahoma" panose="020B0604030504040204" pitchFamily="34" charset="0"/>
              <a:ea typeface="ＭＳ Ｐゴシック" panose="020B0600070205080204" pitchFamily="34" charset="-128"/>
            </a:endParaRPr>
          </a:p>
          <a:p>
            <a:pPr algn="just">
              <a:defRPr/>
            </a:pPr>
            <a:r>
              <a:rPr lang="en-US" sz="1600" b="1" dirty="0">
                <a:solidFill>
                  <a:srgbClr val="336699"/>
                </a:solidFill>
                <a:latin typeface="Tahoma" panose="020B0604030504040204" pitchFamily="34" charset="0"/>
                <a:ea typeface="ＭＳ Ｐゴシック" panose="020B0600070205080204" pitchFamily="34" charset="-128"/>
              </a:rPr>
              <a:t> </a:t>
            </a:r>
          </a:p>
          <a:p>
            <a:pPr>
              <a:defRPr/>
            </a:pPr>
            <a:endParaRPr lang="en-US" kern="0" dirty="0"/>
          </a:p>
        </p:txBody>
      </p:sp>
      <p:pic>
        <p:nvPicPr>
          <p:cNvPr id="13" name="Obraz 12">
            <a:extLst>
              <a:ext uri="{FF2B5EF4-FFF2-40B4-BE49-F238E27FC236}">
                <a16:creationId xmlns:a16="http://schemas.microsoft.com/office/drawing/2014/main" id="{C6249FA2-435E-4B21-B3B5-8C812240C0E7}"/>
              </a:ext>
            </a:extLst>
          </p:cNvPr>
          <p:cNvPicPr>
            <a:picLocks noChangeAspect="1"/>
          </p:cNvPicPr>
          <p:nvPr/>
        </p:nvPicPr>
        <p:blipFill>
          <a:blip r:embed="rId5"/>
          <a:stretch>
            <a:fillRect/>
          </a:stretch>
        </p:blipFill>
        <p:spPr>
          <a:xfrm>
            <a:off x="6880800" y="5686150"/>
            <a:ext cx="2031360" cy="432000"/>
          </a:xfrm>
          <a:prstGeom prst="rect">
            <a:avLst/>
          </a:prstGeom>
        </p:spPr>
      </p:pic>
    </p:spTree>
    <p:extLst>
      <p:ext uri="{BB962C8B-B14F-4D97-AF65-F5344CB8AC3E}">
        <p14:creationId xmlns:p14="http://schemas.microsoft.com/office/powerpoint/2010/main" val="1358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0999" y="0"/>
            <a:ext cx="8229600" cy="1143000"/>
          </a:xfrm>
        </p:spPr>
        <p:txBody>
          <a:bodyPr wrap="square" lIns="91440" tIns="45720" rIns="91440" bIns="45720" numCol="1" anchor="t" anchorCtr="0" compatLnSpc="1">
            <a:prstTxWarp prst="textNoShape">
              <a:avLst/>
            </a:prstTxWarp>
          </a:bodyPr>
          <a:lstStyle/>
          <a:p>
            <a:pPr algn="l">
              <a:defRPr/>
            </a:pPr>
            <a:r>
              <a:rPr lang="fr-BE" sz="2400" b="1" kern="1200" dirty="0">
                <a:solidFill>
                  <a:srgbClr val="336699"/>
                </a:solidFill>
                <a:latin typeface="Tahoma" pitchFamily="-109" charset="0"/>
              </a:rPr>
              <a:t>CONTINUATION</a:t>
            </a:r>
            <a:endParaRPr lang="en-GB" altLang="en-US" dirty="0">
              <a:ea typeface="ＭＳ Ｐゴシック" panose="020B0600070205080204" pitchFamily="34" charset="-128"/>
            </a:endParaRPr>
          </a:p>
        </p:txBody>
      </p:sp>
      <p:sp>
        <p:nvSpPr>
          <p:cNvPr id="3" name="Content Placeholder 2"/>
          <p:cNvSpPr>
            <a:spLocks noGrp="1"/>
          </p:cNvSpPr>
          <p:nvPr>
            <p:ph idx="1"/>
          </p:nvPr>
        </p:nvSpPr>
        <p:spPr>
          <a:xfrm>
            <a:off x="137699" y="339090"/>
            <a:ext cx="8716199" cy="4525963"/>
          </a:xfrm>
        </p:spPr>
        <p:txBody>
          <a:bodyPr/>
          <a:lstStyle/>
          <a:p>
            <a:pPr algn="just">
              <a:buFont typeface="Arial" panose="020B0604020202020204" pitchFamily="34" charset="0"/>
              <a:buChar char="•"/>
            </a:pPr>
            <a:r>
              <a:rPr lang="en-US" sz="1500" kern="1200" dirty="0">
                <a:solidFill>
                  <a:srgbClr val="336699"/>
                </a:solidFill>
                <a:latin typeface="Tahoma" panose="020B0604030504040204" pitchFamily="34" charset="0"/>
                <a:ea typeface="ＭＳ Ｐゴシック" panose="020B0600070205080204" pitchFamily="34" charset="-128"/>
              </a:rPr>
              <a:t>We plan to replicate the described</a:t>
            </a:r>
            <a:r>
              <a:rPr lang="pl-PL" sz="1500" kern="1200" dirty="0">
                <a:solidFill>
                  <a:srgbClr val="336699"/>
                </a:solidFill>
                <a:latin typeface="Tahoma" panose="020B0604030504040204" pitchFamily="34" charset="0"/>
                <a:ea typeface="ＭＳ Ｐゴシック" panose="020B0600070205080204" pitchFamily="34" charset="-128"/>
              </a:rPr>
              <a:t> </a:t>
            </a:r>
            <a:r>
              <a:rPr lang="en-US" sz="1500" kern="1200" dirty="0">
                <a:solidFill>
                  <a:srgbClr val="336699"/>
                </a:solidFill>
                <a:latin typeface="Tahoma" panose="020B0604030504040204" pitchFamily="34" charset="0"/>
                <a:ea typeface="ＭＳ Ｐゴシック" panose="020B0600070205080204" pitchFamily="34" charset="-128"/>
              </a:rPr>
              <a:t>technology by selling a non-exclusive license of the innovative cooling</a:t>
            </a:r>
            <a:r>
              <a:rPr lang="pl-PL" sz="1500" kern="1200" dirty="0">
                <a:solidFill>
                  <a:srgbClr val="336699"/>
                </a:solidFill>
                <a:latin typeface="Tahoma" panose="020B0604030504040204" pitchFamily="34" charset="0"/>
                <a:ea typeface="ＭＳ Ｐゴシック" panose="020B0600070205080204" pitchFamily="34" charset="-128"/>
              </a:rPr>
              <a:t> </a:t>
            </a:r>
            <a:r>
              <a:rPr lang="en-US" sz="1500" kern="1200" dirty="0">
                <a:solidFill>
                  <a:srgbClr val="336699"/>
                </a:solidFill>
                <a:latin typeface="Tahoma" panose="020B0604030504040204" pitchFamily="34" charset="0"/>
                <a:ea typeface="ＭＳ Ｐゴシック" panose="020B0600070205080204" pitchFamily="34" charset="-128"/>
              </a:rPr>
              <a:t>device based on climate-friendly refrigerants and thermal energy storage for use in the</a:t>
            </a:r>
            <a:r>
              <a:rPr lang="pl-PL" sz="1500" kern="1200" dirty="0">
                <a:solidFill>
                  <a:srgbClr val="336699"/>
                </a:solidFill>
                <a:latin typeface="Tahoma" panose="020B0604030504040204" pitchFamily="34" charset="0"/>
                <a:ea typeface="ＭＳ Ｐゴシック" panose="020B0600070205080204" pitchFamily="34" charset="-128"/>
              </a:rPr>
              <a:t> </a:t>
            </a:r>
            <a:r>
              <a:rPr lang="en-US" sz="1500" kern="1200" dirty="0">
                <a:solidFill>
                  <a:srgbClr val="336699"/>
                </a:solidFill>
                <a:latin typeface="Tahoma" panose="020B0604030504040204" pitchFamily="34" charset="0"/>
                <a:ea typeface="ＭＳ Ｐゴシック" panose="020B0600070205080204" pitchFamily="34" charset="-128"/>
              </a:rPr>
              <a:t>European Union. Technology transfer </a:t>
            </a:r>
            <a:r>
              <a:rPr lang="pl-PL" sz="1500" kern="1200" dirty="0" err="1">
                <a:solidFill>
                  <a:srgbClr val="336699"/>
                </a:solidFill>
                <a:latin typeface="Tahoma" panose="020B0604030504040204" pitchFamily="34" charset="0"/>
                <a:ea typeface="ＭＳ Ｐゴシック" panose="020B0600070205080204" pitchFamily="34" charset="-128"/>
              </a:rPr>
              <a:t>will</a:t>
            </a:r>
            <a:r>
              <a:rPr lang="pl-PL" sz="1500" kern="1200" dirty="0">
                <a:solidFill>
                  <a:srgbClr val="336699"/>
                </a:solidFill>
                <a:latin typeface="Tahoma" panose="020B0604030504040204" pitchFamily="34" charset="0"/>
                <a:ea typeface="ＭＳ Ｐゴシック" panose="020B0600070205080204" pitchFamily="34" charset="-128"/>
              </a:rPr>
              <a:t> be</a:t>
            </a:r>
            <a:r>
              <a:rPr lang="en-US" sz="1500" kern="1200" dirty="0">
                <a:solidFill>
                  <a:srgbClr val="336699"/>
                </a:solidFill>
                <a:latin typeface="Tahoma" panose="020B0604030504040204" pitchFamily="34" charset="0"/>
                <a:ea typeface="ＭＳ Ｐゴシック" panose="020B0600070205080204" pitchFamily="34" charset="-128"/>
              </a:rPr>
              <a:t> also possible to other industries that use refrigeration</a:t>
            </a:r>
            <a:r>
              <a:rPr lang="pl-PL" sz="1500" kern="1200" dirty="0">
                <a:solidFill>
                  <a:srgbClr val="336699"/>
                </a:solidFill>
                <a:latin typeface="Tahoma" panose="020B0604030504040204" pitchFamily="34" charset="0"/>
                <a:ea typeface="ＭＳ Ｐゴシック" panose="020B0600070205080204" pitchFamily="34" charset="-128"/>
              </a:rPr>
              <a:t> </a:t>
            </a:r>
            <a:r>
              <a:rPr lang="pl-PL" sz="1500" kern="1200" dirty="0" err="1">
                <a:solidFill>
                  <a:srgbClr val="336699"/>
                </a:solidFill>
                <a:latin typeface="Tahoma" panose="020B0604030504040204" pitchFamily="34" charset="0"/>
                <a:ea typeface="ＭＳ Ｐゴシック" panose="020B0600070205080204" pitchFamily="34" charset="-128"/>
              </a:rPr>
              <a:t>equipment</a:t>
            </a:r>
            <a:r>
              <a:rPr lang="pl-PL" sz="1500" kern="1200" dirty="0">
                <a:solidFill>
                  <a:srgbClr val="336699"/>
                </a:solidFill>
                <a:latin typeface="Tahoma" panose="020B0604030504040204" pitchFamily="34" charset="0"/>
                <a:ea typeface="ＭＳ Ｐゴシック" panose="020B0600070205080204" pitchFamily="34" charset="-128"/>
              </a:rPr>
              <a:t>.</a:t>
            </a:r>
          </a:p>
          <a:p>
            <a:pPr algn="just">
              <a:buFont typeface="Arial" panose="020B0604020202020204" pitchFamily="34" charset="0"/>
              <a:buChar char="•"/>
            </a:pPr>
            <a:endParaRPr lang="pl-PL" sz="1500"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en-US" sz="1500" b="1" kern="1200" dirty="0">
                <a:solidFill>
                  <a:srgbClr val="336699"/>
                </a:solidFill>
                <a:latin typeface="Tahoma" panose="020B0604030504040204" pitchFamily="34" charset="0"/>
                <a:ea typeface="ＭＳ Ｐゴシック" panose="020B0600070205080204" pitchFamily="34" charset="-128"/>
              </a:rPr>
              <a:t>Information regarding the installation’s current operation will</a:t>
            </a:r>
            <a:r>
              <a:rPr lang="pl-PL" sz="1500" b="1" kern="1200" dirty="0">
                <a:solidFill>
                  <a:srgbClr val="336699"/>
                </a:solidFill>
                <a:latin typeface="Tahoma" panose="020B0604030504040204" pitchFamily="34" charset="0"/>
                <a:ea typeface="ＭＳ Ｐゴシック" panose="020B0600070205080204" pitchFamily="34" charset="-128"/>
              </a:rPr>
              <a:t> </a:t>
            </a:r>
            <a:r>
              <a:rPr lang="pl-PL" sz="1500" b="1" kern="1200" dirty="0" err="1">
                <a:solidFill>
                  <a:srgbClr val="336699"/>
                </a:solidFill>
                <a:latin typeface="Tahoma" panose="020B0604030504040204" pitchFamily="34" charset="0"/>
                <a:ea typeface="ＭＳ Ｐゴシック" panose="020B0600070205080204" pitchFamily="34" charset="-128"/>
              </a:rPr>
              <a:t>remain</a:t>
            </a:r>
            <a:r>
              <a:rPr lang="en-US" sz="1500" b="1" kern="1200" dirty="0">
                <a:solidFill>
                  <a:srgbClr val="336699"/>
                </a:solidFill>
                <a:latin typeface="Tahoma" panose="020B0604030504040204" pitchFamily="34" charset="0"/>
                <a:ea typeface="ＭＳ Ｐゴシック" panose="020B0600070205080204" pitchFamily="34" charset="-128"/>
              </a:rPr>
              <a:t> available both on the website and on social networking accounts assigned to the project.</a:t>
            </a:r>
            <a:endParaRPr lang="pl-PL" sz="1500" b="1"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endParaRPr lang="pl-PL" sz="1500" b="1" kern="1200" dirty="0">
              <a:solidFill>
                <a:srgbClr val="336699"/>
              </a:solidFill>
              <a:latin typeface="Tahoma" panose="020B0604030504040204" pitchFamily="34" charset="0"/>
              <a:ea typeface="ＭＳ Ｐゴシック" panose="020B0600070205080204" pitchFamily="34" charset="-128"/>
            </a:endParaRPr>
          </a:p>
          <a:p>
            <a:pPr>
              <a:buFont typeface="Arial" panose="020B0604020202020204" pitchFamily="34" charset="0"/>
              <a:buChar char="•"/>
            </a:pPr>
            <a:r>
              <a:rPr lang="pl-PL" sz="1500" kern="1200" dirty="0">
                <a:solidFill>
                  <a:srgbClr val="336699"/>
                </a:solidFill>
                <a:latin typeface="Tahoma" panose="020B0604030504040204" pitchFamily="34" charset="0"/>
                <a:ea typeface="ＭＳ Ｐゴシック" panose="020B0600070205080204" pitchFamily="34" charset="-128"/>
              </a:rPr>
              <a:t>To </a:t>
            </a:r>
            <a:r>
              <a:rPr lang="pl-PL" sz="1500" kern="1200" dirty="0" err="1">
                <a:solidFill>
                  <a:srgbClr val="336699"/>
                </a:solidFill>
                <a:latin typeface="Tahoma" panose="020B0604030504040204" pitchFamily="34" charset="0"/>
                <a:ea typeface="ＭＳ Ｐゴシック" panose="020B0600070205080204" pitchFamily="34" charset="-128"/>
              </a:rPr>
              <a:t>realize</a:t>
            </a:r>
            <a:r>
              <a:rPr lang="pl-PL" sz="1500" kern="1200" dirty="0">
                <a:solidFill>
                  <a:srgbClr val="336699"/>
                </a:solidFill>
                <a:latin typeface="Tahoma" panose="020B0604030504040204" pitchFamily="34" charset="0"/>
                <a:ea typeface="ＭＳ Ｐゴシック" panose="020B0600070205080204" pitchFamily="34" charset="-128"/>
              </a:rPr>
              <a:t> and </a:t>
            </a:r>
            <a:r>
              <a:rPr lang="pl-PL" sz="1500" kern="1200" dirty="0" err="1">
                <a:solidFill>
                  <a:srgbClr val="336699"/>
                </a:solidFill>
                <a:latin typeface="Tahoma" panose="020B0604030504040204" pitchFamily="34" charset="0"/>
                <a:ea typeface="ＭＳ Ｐゴシック" panose="020B0600070205080204" pitchFamily="34" charset="-128"/>
              </a:rPr>
              <a:t>maintain</a:t>
            </a:r>
            <a:r>
              <a:rPr lang="pl-PL" sz="1500" kern="1200" dirty="0">
                <a:solidFill>
                  <a:srgbClr val="336699"/>
                </a:solidFill>
                <a:latin typeface="Tahoma" panose="020B0604030504040204" pitchFamily="34" charset="0"/>
                <a:ea typeface="ＭＳ Ｐゴシック" panose="020B0600070205080204" pitchFamily="34" charset="-128"/>
              </a:rPr>
              <a:t> the COOLSPACES </a:t>
            </a:r>
            <a:r>
              <a:rPr lang="pl-PL" sz="1500" kern="1200" dirty="0" err="1">
                <a:solidFill>
                  <a:srgbClr val="336699"/>
                </a:solidFill>
                <a:latin typeface="Tahoma" panose="020B0604030504040204" pitchFamily="34" charset="0"/>
                <a:ea typeface="ＭＳ Ｐゴシック" panose="020B0600070205080204" pitchFamily="34" charset="-128"/>
              </a:rPr>
              <a:t>impact</a:t>
            </a:r>
            <a:r>
              <a:rPr lang="pl-PL" sz="1500" kern="1200" dirty="0">
                <a:solidFill>
                  <a:srgbClr val="336699"/>
                </a:solidFill>
                <a:latin typeface="Tahoma" panose="020B0604030504040204" pitchFamily="34" charset="0"/>
                <a:ea typeface="ＭＳ Ｐゴシック" panose="020B0600070205080204" pitchFamily="34" charset="-128"/>
              </a:rPr>
              <a:t> in EU </a:t>
            </a:r>
            <a:r>
              <a:rPr lang="pl-PL" sz="1500" kern="1200" dirty="0" err="1">
                <a:solidFill>
                  <a:srgbClr val="336699"/>
                </a:solidFill>
                <a:latin typeface="Tahoma" panose="020B0604030504040204" pitchFamily="34" charset="0"/>
                <a:ea typeface="ＭＳ Ｐゴシック" panose="020B0600070205080204" pitchFamily="34" charset="-128"/>
              </a:rPr>
              <a:t>countries</a:t>
            </a:r>
            <a:r>
              <a:rPr lang="pl-PL" sz="1500" kern="1200" dirty="0">
                <a:solidFill>
                  <a:srgbClr val="336699"/>
                </a:solidFill>
                <a:latin typeface="Tahoma" panose="020B0604030504040204" pitchFamily="34" charset="0"/>
                <a:ea typeface="ＭＳ Ｐゴシック" panose="020B0600070205080204" pitchFamily="34" charset="-128"/>
              </a:rPr>
              <a:t> we </a:t>
            </a:r>
            <a:r>
              <a:rPr lang="pl-PL" sz="1500" kern="1200" dirty="0" err="1">
                <a:solidFill>
                  <a:srgbClr val="336699"/>
                </a:solidFill>
                <a:latin typeface="Tahoma" panose="020B0604030504040204" pitchFamily="34" charset="0"/>
                <a:ea typeface="ＭＳ Ｐゴシック" panose="020B0600070205080204" pitchFamily="34" charset="-128"/>
              </a:rPr>
              <a:t>will</a:t>
            </a:r>
            <a:r>
              <a:rPr lang="pl-PL" sz="1500" kern="1200" dirty="0">
                <a:solidFill>
                  <a:srgbClr val="336699"/>
                </a:solidFill>
                <a:latin typeface="Tahoma" panose="020B0604030504040204" pitchFamily="34" charset="0"/>
                <a:ea typeface="ＭＳ Ｐゴシック" panose="020B0600070205080204" pitchFamily="34" charset="-128"/>
              </a:rPr>
              <a:t> </a:t>
            </a:r>
            <a:r>
              <a:rPr lang="pl-PL" sz="1500" kern="1200" dirty="0" err="1">
                <a:solidFill>
                  <a:srgbClr val="336699"/>
                </a:solidFill>
                <a:latin typeface="Tahoma" panose="020B0604030504040204" pitchFamily="34" charset="0"/>
                <a:ea typeface="ＭＳ Ｐゴシック" panose="020B0600070205080204" pitchFamily="34" charset="-128"/>
              </a:rPr>
              <a:t>follow</a:t>
            </a:r>
            <a:r>
              <a:rPr lang="pl-PL" sz="1500" kern="1200" dirty="0">
                <a:solidFill>
                  <a:srgbClr val="336699"/>
                </a:solidFill>
                <a:latin typeface="Tahoma" panose="020B0604030504040204" pitchFamily="34" charset="0"/>
                <a:ea typeface="ＭＳ Ｐゴシック" panose="020B0600070205080204" pitchFamily="34" charset="-128"/>
              </a:rPr>
              <a:t> the „</a:t>
            </a:r>
            <a:r>
              <a:rPr lang="pl-PL" sz="1500" kern="1200" dirty="0" err="1">
                <a:solidFill>
                  <a:srgbClr val="336699"/>
                </a:solidFill>
                <a:latin typeface="Tahoma" panose="020B0604030504040204" pitchFamily="34" charset="0"/>
                <a:ea typeface="ＭＳ Ｐゴシック" panose="020B0600070205080204" pitchFamily="34" charset="-128"/>
              </a:rPr>
              <a:t>After</a:t>
            </a:r>
            <a:r>
              <a:rPr lang="pl-PL" sz="1500" kern="1200" dirty="0">
                <a:solidFill>
                  <a:srgbClr val="336699"/>
                </a:solidFill>
                <a:latin typeface="Tahoma" panose="020B0604030504040204" pitchFamily="34" charset="0"/>
                <a:ea typeface="ＭＳ Ｐゴシック" panose="020B0600070205080204" pitchFamily="34" charset="-128"/>
              </a:rPr>
              <a:t>-LIFE Plan” </a:t>
            </a:r>
            <a:r>
              <a:rPr lang="pl-PL" sz="1500" kern="1200" dirty="0" err="1">
                <a:solidFill>
                  <a:srgbClr val="336699"/>
                </a:solidFill>
                <a:latin typeface="Tahoma" panose="020B0604030504040204" pitchFamily="34" charset="0"/>
                <a:ea typeface="ＭＳ Ｐゴシック" panose="020B0600070205080204" pitchFamily="34" charset="-128"/>
              </a:rPr>
              <a:t>prepared</a:t>
            </a:r>
            <a:r>
              <a:rPr lang="pl-PL" sz="1500" kern="1200" dirty="0">
                <a:solidFill>
                  <a:srgbClr val="336699"/>
                </a:solidFill>
                <a:latin typeface="Tahoma" panose="020B0604030504040204" pitchFamily="34" charset="0"/>
                <a:ea typeface="ＭＳ Ｐゴシック" panose="020B0600070205080204" pitchFamily="34" charset="-128"/>
              </a:rPr>
              <a:t> </a:t>
            </a:r>
            <a:r>
              <a:rPr lang="pl-PL" sz="1500" kern="1200" dirty="0" err="1">
                <a:solidFill>
                  <a:srgbClr val="336699"/>
                </a:solidFill>
                <a:latin typeface="Tahoma" panose="020B0604030504040204" pitchFamily="34" charset="0"/>
                <a:ea typeface="ＭＳ Ｐゴシック" panose="020B0600070205080204" pitchFamily="34" charset="-128"/>
              </a:rPr>
              <a:t>within</a:t>
            </a:r>
            <a:r>
              <a:rPr lang="pl-PL" sz="1500" kern="1200" dirty="0">
                <a:solidFill>
                  <a:srgbClr val="336699"/>
                </a:solidFill>
                <a:latin typeface="Tahoma" panose="020B0604030504040204" pitchFamily="34" charset="0"/>
                <a:ea typeface="ＭＳ Ｐゴシック" panose="020B0600070205080204" pitchFamily="34" charset="-128"/>
              </a:rPr>
              <a:t> the </a:t>
            </a:r>
            <a:r>
              <a:rPr lang="pl-PL" sz="1500" kern="1200" dirty="0" err="1">
                <a:solidFill>
                  <a:srgbClr val="336699"/>
                </a:solidFill>
                <a:latin typeface="Tahoma" panose="020B0604030504040204" pitchFamily="34" charset="0"/>
                <a:ea typeface="ＭＳ Ｐゴシック" panose="020B0600070205080204" pitchFamily="34" charset="-128"/>
              </a:rPr>
              <a:t>project</a:t>
            </a:r>
            <a:r>
              <a:rPr lang="pl-PL" sz="1500" kern="1200" dirty="0">
                <a:solidFill>
                  <a:srgbClr val="336699"/>
                </a:solidFill>
                <a:latin typeface="Tahoma" panose="020B0604030504040204" pitchFamily="34" charset="0"/>
                <a:ea typeface="ＭＳ Ｐゴシック" panose="020B0600070205080204" pitchFamily="34" charset="-128"/>
              </a:rPr>
              <a:t>.</a:t>
            </a:r>
          </a:p>
          <a:p>
            <a:pPr>
              <a:buFont typeface="Arial" panose="020B0604020202020204" pitchFamily="34" charset="0"/>
              <a:buChar char="•"/>
            </a:pPr>
            <a:endParaRPr lang="pl-PL" sz="1500"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pl-PL" sz="1500" b="1" kern="1200" dirty="0">
                <a:solidFill>
                  <a:srgbClr val="336699"/>
                </a:solidFill>
                <a:latin typeface="Tahoma" panose="020B0604030504040204" pitchFamily="34" charset="0"/>
                <a:ea typeface="ＭＳ Ｐゴシック" panose="020B0600070205080204" pitchFamily="34" charset="-128"/>
              </a:rPr>
              <a:t>T</a:t>
            </a:r>
            <a:r>
              <a:rPr lang="en-US" sz="1500" b="1" kern="1200" dirty="0">
                <a:solidFill>
                  <a:srgbClr val="336699"/>
                </a:solidFill>
                <a:latin typeface="Tahoma" panose="020B0604030504040204" pitchFamily="34" charset="0"/>
                <a:ea typeface="ＭＳ Ｐゴシック" panose="020B0600070205080204" pitchFamily="34" charset="-128"/>
              </a:rPr>
              <a:t>he resulting installations will continue to be maintained for many years after the project concludes, thus enabling students and visitors, etc. to get to know these pioneering and innovative solutions, providing an excellent experimental set-up with many scientific and teaching possibilities.</a:t>
            </a:r>
            <a:endParaRPr lang="pl-PL" sz="1500" b="1"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endParaRPr lang="pl-PL" sz="1500" b="1"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en-US" sz="1500" kern="1200" dirty="0">
                <a:solidFill>
                  <a:srgbClr val="336699"/>
                </a:solidFill>
                <a:latin typeface="Tahoma" panose="020B0604030504040204" pitchFamily="34" charset="0"/>
                <a:ea typeface="ＭＳ Ｐゴシック" panose="020B0600070205080204" pitchFamily="34" charset="-128"/>
              </a:rPr>
              <a:t>After the project ends, the beneficiaries will take an active part in trade fairs and scientific conferences,</a:t>
            </a:r>
            <a:r>
              <a:rPr lang="pl-PL" sz="1500" kern="1200" dirty="0">
                <a:solidFill>
                  <a:srgbClr val="336699"/>
                </a:solidFill>
                <a:latin typeface="Tahoma" panose="020B0604030504040204" pitchFamily="34" charset="0"/>
                <a:ea typeface="ＭＳ Ｐゴシック" panose="020B0600070205080204" pitchFamily="34" charset="-128"/>
              </a:rPr>
              <a:t> </a:t>
            </a:r>
            <a:r>
              <a:rPr lang="en-US" sz="1500" kern="1200" dirty="0">
                <a:solidFill>
                  <a:srgbClr val="336699"/>
                </a:solidFill>
                <a:latin typeface="Tahoma" panose="020B0604030504040204" pitchFamily="34" charset="0"/>
                <a:ea typeface="ＭＳ Ｐゴシック" panose="020B0600070205080204" pitchFamily="34" charset="-128"/>
              </a:rPr>
              <a:t>where the project results will be disseminated in order to attract a new group of recipients and potential license package purchasers.</a:t>
            </a:r>
            <a:endParaRPr lang="pl-PL" sz="1500"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endParaRPr lang="pl-PL" sz="1500"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r>
              <a:rPr lang="pl-PL" sz="1500" b="1" kern="1200" dirty="0">
                <a:solidFill>
                  <a:srgbClr val="336699"/>
                </a:solidFill>
                <a:latin typeface="Tahoma" panose="020B0604030504040204" pitchFamily="34" charset="0"/>
                <a:ea typeface="ＭＳ Ｐゴシック" panose="020B0600070205080204" pitchFamily="34" charset="-128"/>
              </a:rPr>
              <a:t>We </a:t>
            </a:r>
            <a:r>
              <a:rPr lang="pl-PL" sz="1500" b="1" kern="1200" dirty="0" err="1">
                <a:solidFill>
                  <a:srgbClr val="336699"/>
                </a:solidFill>
                <a:latin typeface="Tahoma" panose="020B0604030504040204" pitchFamily="34" charset="0"/>
                <a:ea typeface="ＭＳ Ｐゴシック" panose="020B0600070205080204" pitchFamily="34" charset="-128"/>
              </a:rPr>
              <a:t>will</a:t>
            </a:r>
            <a:r>
              <a:rPr lang="pl-PL" sz="1500" b="1" kern="1200" dirty="0">
                <a:solidFill>
                  <a:srgbClr val="336699"/>
                </a:solidFill>
                <a:latin typeface="Tahoma" panose="020B0604030504040204" pitchFamily="34" charset="0"/>
                <a:ea typeface="ＭＳ Ｐゴシック" panose="020B0600070205080204" pitchFamily="34" charset="-128"/>
              </a:rPr>
              <a:t> </a:t>
            </a:r>
            <a:r>
              <a:rPr lang="pl-PL" sz="1500" b="1" kern="1200" dirty="0" err="1">
                <a:solidFill>
                  <a:srgbClr val="336699"/>
                </a:solidFill>
                <a:latin typeface="Tahoma" panose="020B0604030504040204" pitchFamily="34" charset="0"/>
                <a:ea typeface="ＭＳ Ｐゴシック" panose="020B0600070205080204" pitchFamily="34" charset="-128"/>
              </a:rPr>
              <a:t>put</a:t>
            </a:r>
            <a:r>
              <a:rPr lang="pl-PL" sz="1500" b="1" kern="1200" dirty="0">
                <a:solidFill>
                  <a:srgbClr val="336699"/>
                </a:solidFill>
                <a:latin typeface="Tahoma" panose="020B0604030504040204" pitchFamily="34" charset="0"/>
                <a:ea typeface="ＭＳ Ｐゴシック" panose="020B0600070205080204" pitchFamily="34" charset="-128"/>
              </a:rPr>
              <a:t> </a:t>
            </a:r>
            <a:r>
              <a:rPr lang="pl-PL" sz="1500" b="1" kern="1200" dirty="0" err="1">
                <a:solidFill>
                  <a:srgbClr val="336699"/>
                </a:solidFill>
                <a:latin typeface="Tahoma" panose="020B0604030504040204" pitchFamily="34" charset="0"/>
                <a:ea typeface="ＭＳ Ｐゴシック" panose="020B0600070205080204" pitchFamily="34" charset="-128"/>
              </a:rPr>
              <a:t>an</a:t>
            </a:r>
            <a:r>
              <a:rPr lang="pl-PL" sz="1500" b="1" kern="1200" dirty="0">
                <a:solidFill>
                  <a:srgbClr val="336699"/>
                </a:solidFill>
                <a:latin typeface="Tahoma" panose="020B0604030504040204" pitchFamily="34" charset="0"/>
                <a:ea typeface="ＭＳ Ｐゴシック" panose="020B0600070205080204" pitchFamily="34" charset="-128"/>
              </a:rPr>
              <a:t> </a:t>
            </a:r>
            <a:r>
              <a:rPr lang="pl-PL" sz="1500" b="1" kern="1200" dirty="0" err="1">
                <a:solidFill>
                  <a:srgbClr val="336699"/>
                </a:solidFill>
                <a:latin typeface="Tahoma" panose="020B0604030504040204" pitchFamily="34" charset="0"/>
                <a:ea typeface="ＭＳ Ｐゴシック" panose="020B0600070205080204" pitchFamily="34" charset="-128"/>
              </a:rPr>
              <a:t>effort</a:t>
            </a:r>
            <a:r>
              <a:rPr lang="pl-PL" sz="1500" b="1" kern="1200" dirty="0">
                <a:solidFill>
                  <a:srgbClr val="336699"/>
                </a:solidFill>
                <a:latin typeface="Tahoma" panose="020B0604030504040204" pitchFamily="34" charset="0"/>
                <a:ea typeface="ＭＳ Ｐゴシック" panose="020B0600070205080204" pitchFamily="34" charset="-128"/>
              </a:rPr>
              <a:t> to </a:t>
            </a:r>
            <a:r>
              <a:rPr lang="pl-PL" sz="1500" b="1" kern="1200" dirty="0" err="1">
                <a:solidFill>
                  <a:srgbClr val="336699"/>
                </a:solidFill>
                <a:latin typeface="Tahoma" panose="020B0604030504040204" pitchFamily="34" charset="0"/>
                <a:ea typeface="ＭＳ Ｐゴシック" panose="020B0600070205080204" pitchFamily="34" charset="-128"/>
              </a:rPr>
              <a:t>ensure</a:t>
            </a:r>
            <a:r>
              <a:rPr lang="pl-PL" sz="1500" b="1" kern="1200" dirty="0">
                <a:solidFill>
                  <a:srgbClr val="336699"/>
                </a:solidFill>
                <a:latin typeface="Tahoma" panose="020B0604030504040204" pitchFamily="34" charset="0"/>
                <a:ea typeface="ＭＳ Ｐゴシック" panose="020B0600070205080204" pitchFamily="34" charset="-128"/>
              </a:rPr>
              <a:t> n</a:t>
            </a:r>
            <a:r>
              <a:rPr lang="en-US" sz="1500" b="1" kern="1200" dirty="0" err="1">
                <a:solidFill>
                  <a:srgbClr val="336699"/>
                </a:solidFill>
                <a:latin typeface="Tahoma" panose="020B0604030504040204" pitchFamily="34" charset="0"/>
                <a:ea typeface="ＭＳ Ｐゴシック" panose="020B0600070205080204" pitchFamily="34" charset="-128"/>
              </a:rPr>
              <a:t>ational</a:t>
            </a:r>
            <a:r>
              <a:rPr lang="en-US" sz="1500" b="1" kern="1200" dirty="0">
                <a:solidFill>
                  <a:srgbClr val="336699"/>
                </a:solidFill>
                <a:latin typeface="Tahoma" panose="020B0604030504040204" pitchFamily="34" charset="0"/>
                <a:ea typeface="ＭＳ Ｐゴシック" panose="020B0600070205080204" pitchFamily="34" charset="-128"/>
              </a:rPr>
              <a:t> and/or EU funding for</a:t>
            </a:r>
            <a:r>
              <a:rPr lang="pl-PL" sz="1500" b="1" kern="1200" dirty="0">
                <a:solidFill>
                  <a:srgbClr val="336699"/>
                </a:solidFill>
                <a:latin typeface="Tahoma" panose="020B0604030504040204" pitchFamily="34" charset="0"/>
                <a:ea typeface="ＭＳ Ｐゴシック" panose="020B0600070205080204" pitchFamily="34" charset="-128"/>
              </a:rPr>
              <a:t> </a:t>
            </a:r>
            <a:r>
              <a:rPr lang="en-US" sz="1500" b="1" kern="1200" dirty="0">
                <a:solidFill>
                  <a:srgbClr val="336699"/>
                </a:solidFill>
                <a:latin typeface="Tahoma" panose="020B0604030504040204" pitchFamily="34" charset="0"/>
                <a:ea typeface="ＭＳ Ｐゴシック" panose="020B0600070205080204" pitchFamily="34" charset="-128"/>
              </a:rPr>
              <a:t>replication and technology transfer activities’</a:t>
            </a:r>
            <a:r>
              <a:rPr lang="pl-PL" sz="1500" b="1" kern="1200" dirty="0">
                <a:solidFill>
                  <a:srgbClr val="336699"/>
                </a:solidFill>
                <a:latin typeface="Tahoma" panose="020B0604030504040204" pitchFamily="34" charset="0"/>
                <a:ea typeface="ＭＳ Ｐゴシック" panose="020B0600070205080204" pitchFamily="34" charset="-128"/>
              </a:rPr>
              <a:t> </a:t>
            </a:r>
            <a:r>
              <a:rPr lang="pl-PL" sz="1500" b="1" kern="1200" dirty="0" err="1">
                <a:solidFill>
                  <a:srgbClr val="336699"/>
                </a:solidFill>
                <a:latin typeface="Tahoma" panose="020B0604030504040204" pitchFamily="34" charset="0"/>
                <a:ea typeface="ＭＳ Ｐゴシック" panose="020B0600070205080204" pitchFamily="34" charset="-128"/>
              </a:rPr>
              <a:t>continuation</a:t>
            </a:r>
            <a:r>
              <a:rPr lang="pl-PL" sz="1500" b="1" kern="1200" dirty="0">
                <a:solidFill>
                  <a:srgbClr val="336699"/>
                </a:solidFill>
                <a:latin typeface="Tahoma" panose="020B0604030504040204" pitchFamily="34" charset="0"/>
                <a:ea typeface="ＭＳ Ｐゴシック" panose="020B0600070205080204" pitchFamily="34" charset="-128"/>
              </a:rPr>
              <a:t>.</a:t>
            </a:r>
          </a:p>
          <a:p>
            <a:pPr algn="just">
              <a:buFont typeface="Arial" panose="020B0604020202020204" pitchFamily="34" charset="0"/>
              <a:buChar char="•"/>
            </a:pPr>
            <a:endParaRPr lang="pl-PL" sz="1500" b="1"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endParaRPr lang="pl-PL" sz="1500" b="1"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endParaRPr lang="pl-PL" sz="1500" b="1" kern="1200" dirty="0">
              <a:solidFill>
                <a:srgbClr val="336699"/>
              </a:solidFill>
              <a:latin typeface="Tahoma" panose="020B0604030504040204" pitchFamily="34" charset="0"/>
              <a:ea typeface="ＭＳ Ｐゴシック" panose="020B0600070205080204" pitchFamily="34" charset="-128"/>
            </a:endParaRPr>
          </a:p>
          <a:p>
            <a:pPr algn="just">
              <a:buFont typeface="Arial" panose="020B0604020202020204" pitchFamily="34" charset="0"/>
              <a:buChar char="•"/>
            </a:pPr>
            <a:endParaRPr lang="en-GB" sz="1600" b="1" kern="1200" dirty="0">
              <a:solidFill>
                <a:srgbClr val="336699"/>
              </a:solidFill>
              <a:latin typeface="Tahoma" panose="020B0604030504040204" pitchFamily="34" charset="0"/>
              <a:ea typeface="ＭＳ Ｐゴシック" panose="020B0600070205080204" pitchFamily="34" charset="-128"/>
            </a:endParaRPr>
          </a:p>
          <a:p>
            <a:pPr eaLnBrk="1" hangingPunct="1">
              <a:spcBef>
                <a:spcPct val="0"/>
              </a:spcBef>
              <a:defRPr/>
            </a:pPr>
            <a:r>
              <a:rPr lang="en-GB" sz="1600" b="1" kern="1200" dirty="0">
                <a:solidFill>
                  <a:srgbClr val="336699"/>
                </a:solidFill>
                <a:latin typeface="Tahoma" panose="020B0604030504040204" pitchFamily="34" charset="0"/>
                <a:ea typeface="ＭＳ Ｐゴシック" panose="020B0600070205080204" pitchFamily="34" charset="-128"/>
              </a:rPr>
              <a:t> </a:t>
            </a:r>
          </a:p>
          <a:p>
            <a:pPr>
              <a:defRPr/>
            </a:pPr>
            <a:endParaRPr lang="en-GB" dirty="0"/>
          </a:p>
        </p:txBody>
      </p:sp>
      <p:sp>
        <p:nvSpPr>
          <p:cNvPr id="23558" name="Date Placeholder 3"/>
          <p:cNvSpPr>
            <a:spLocks noGrp="1"/>
          </p:cNvSpPr>
          <p:nvPr>
            <p:ph type="dt" sz="quarter" idx="10"/>
          </p:nvPr>
        </p:nvSpPr>
        <p:spPr>
          <a:xfrm>
            <a:off x="457200" y="6248400"/>
            <a:ext cx="3754438"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en-GB" altLang="en-US" sz="1200" dirty="0">
                <a:solidFill>
                  <a:srgbClr val="336699"/>
                </a:solidFill>
              </a:rPr>
              <a:t>LIFE20 Climate Action </a:t>
            </a:r>
            <a:r>
              <a:rPr lang="en-GB" altLang="en-US" sz="1200" dirty="0" err="1">
                <a:solidFill>
                  <a:srgbClr val="336699"/>
                </a:solidFill>
              </a:rPr>
              <a:t>WcMeeting</a:t>
            </a:r>
            <a:endParaRPr lang="en-GB" altLang="en-US" sz="1200" dirty="0">
              <a:solidFill>
                <a:srgbClr val="336699"/>
              </a:solidFill>
            </a:endParaRPr>
          </a:p>
          <a:p>
            <a:r>
              <a:rPr lang="en-GB" altLang="en-US" sz="1200" dirty="0">
                <a:solidFill>
                  <a:srgbClr val="336699"/>
                </a:solidFill>
              </a:rPr>
              <a:t>21 October 2021</a:t>
            </a:r>
          </a:p>
          <a:p>
            <a:endParaRPr lang="en-GB" altLang="en-US" sz="1200" dirty="0">
              <a:solidFill>
                <a:srgbClr val="336699"/>
              </a:solidFill>
            </a:endParaRPr>
          </a:p>
          <a:p>
            <a:endParaRPr lang="en-GB" altLang="en-US" sz="1200" dirty="0"/>
          </a:p>
        </p:txBody>
      </p:sp>
      <p:pic>
        <p:nvPicPr>
          <p:cNvPr id="7" name="Picture 2" descr="Praktyki na Universidad de Almería (Hiszpania) - Strona Główna ...">
            <a:extLst>
              <a:ext uri="{FF2B5EF4-FFF2-40B4-BE49-F238E27FC236}">
                <a16:creationId xmlns:a16="http://schemas.microsoft.com/office/drawing/2014/main" id="{7D3D4811-53B0-4F5E-9607-314EDD5668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89" r="36541" b="29335"/>
          <a:stretch/>
        </p:blipFill>
        <p:spPr bwMode="auto">
          <a:xfrm>
            <a:off x="6733902" y="6324176"/>
            <a:ext cx="439608" cy="432000"/>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a:extLst>
              <a:ext uri="{FF2B5EF4-FFF2-40B4-BE49-F238E27FC236}">
                <a16:creationId xmlns:a16="http://schemas.microsoft.com/office/drawing/2014/main" id="{B2941D61-78DA-42B9-BEF6-6A09B3114996}"/>
              </a:ext>
            </a:extLst>
          </p:cNvPr>
          <p:cNvSpPr/>
          <p:nvPr/>
        </p:nvSpPr>
        <p:spPr>
          <a:xfrm>
            <a:off x="3744887" y="6250012"/>
            <a:ext cx="2884513" cy="4365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i="1" dirty="0">
                <a:solidFill>
                  <a:srgbClr val="336699"/>
                </a:solidFill>
                <a:latin typeface="Trebuchet MS" panose="020B0603020202020204" pitchFamily="34" charset="0"/>
              </a:rPr>
              <a:t>prof. Sabina </a:t>
            </a:r>
            <a:r>
              <a:rPr lang="pl-PL" sz="1200" i="1" dirty="0" err="1">
                <a:solidFill>
                  <a:srgbClr val="336699"/>
                </a:solidFill>
                <a:latin typeface="Trebuchet MS" panose="020B0603020202020204" pitchFamily="34" charset="0"/>
              </a:rPr>
              <a:t>Rosiek</a:t>
            </a:r>
            <a:r>
              <a:rPr lang="pl-PL" sz="1200" i="1" dirty="0">
                <a:solidFill>
                  <a:srgbClr val="336699"/>
                </a:solidFill>
                <a:latin typeface="Trebuchet MS" panose="020B0603020202020204" pitchFamily="34" charset="0"/>
              </a:rPr>
              <a:t>-Pawłowska</a:t>
            </a:r>
          </a:p>
          <a:p>
            <a:pPr algn="ctr"/>
            <a:r>
              <a:rPr lang="pl-PL" sz="1200" i="1" dirty="0">
                <a:solidFill>
                  <a:srgbClr val="336699"/>
                </a:solidFill>
                <a:latin typeface="Trebuchet MS" panose="020B0603020202020204" pitchFamily="34" charset="0"/>
              </a:rPr>
              <a:t>Project PI</a:t>
            </a:r>
          </a:p>
        </p:txBody>
      </p:sp>
      <p:pic>
        <p:nvPicPr>
          <p:cNvPr id="9" name="Obraz 8">
            <a:extLst>
              <a:ext uri="{FF2B5EF4-FFF2-40B4-BE49-F238E27FC236}">
                <a16:creationId xmlns:a16="http://schemas.microsoft.com/office/drawing/2014/main" id="{7EABAF69-34CD-4446-90E4-A49F3C690C9B}"/>
              </a:ext>
            </a:extLst>
          </p:cNvPr>
          <p:cNvPicPr>
            <a:picLocks noChangeAspect="1"/>
          </p:cNvPicPr>
          <p:nvPr/>
        </p:nvPicPr>
        <p:blipFill>
          <a:blip r:embed="rId3"/>
          <a:stretch>
            <a:fillRect/>
          </a:stretch>
        </p:blipFill>
        <p:spPr>
          <a:xfrm>
            <a:off x="7899399" y="6308591"/>
            <a:ext cx="1193600" cy="432000"/>
          </a:xfrm>
          <a:prstGeom prst="rect">
            <a:avLst/>
          </a:prstGeom>
        </p:spPr>
      </p:pic>
      <p:pic>
        <p:nvPicPr>
          <p:cNvPr id="10" name="Obraz 9">
            <a:extLst>
              <a:ext uri="{FF2B5EF4-FFF2-40B4-BE49-F238E27FC236}">
                <a16:creationId xmlns:a16="http://schemas.microsoft.com/office/drawing/2014/main" id="{BC67F56E-AEFE-4B0A-9B14-63C1C92A9929}"/>
              </a:ext>
            </a:extLst>
          </p:cNvPr>
          <p:cNvPicPr>
            <a:picLocks noChangeAspect="1"/>
          </p:cNvPicPr>
          <p:nvPr/>
        </p:nvPicPr>
        <p:blipFill>
          <a:blip r:embed="rId4"/>
          <a:stretch>
            <a:fillRect/>
          </a:stretch>
        </p:blipFill>
        <p:spPr>
          <a:xfrm>
            <a:off x="7225888" y="6294462"/>
            <a:ext cx="699254" cy="432000"/>
          </a:xfrm>
          <a:prstGeom prst="rect">
            <a:avLst/>
          </a:prstGeom>
        </p:spPr>
      </p:pic>
      <p:pic>
        <p:nvPicPr>
          <p:cNvPr id="12" name="Obraz 11">
            <a:extLst>
              <a:ext uri="{FF2B5EF4-FFF2-40B4-BE49-F238E27FC236}">
                <a16:creationId xmlns:a16="http://schemas.microsoft.com/office/drawing/2014/main" id="{064602F2-BA91-4B1C-B29A-AC237A8B672C}"/>
              </a:ext>
            </a:extLst>
          </p:cNvPr>
          <p:cNvPicPr>
            <a:picLocks noChangeAspect="1"/>
          </p:cNvPicPr>
          <p:nvPr/>
        </p:nvPicPr>
        <p:blipFill>
          <a:blip r:embed="rId5"/>
          <a:stretch>
            <a:fillRect/>
          </a:stretch>
        </p:blipFill>
        <p:spPr>
          <a:xfrm>
            <a:off x="6880800" y="5686150"/>
            <a:ext cx="2031360" cy="432000"/>
          </a:xfrm>
          <a:prstGeom prst="rect">
            <a:avLst/>
          </a:prstGeom>
        </p:spPr>
      </p:pic>
    </p:spTree>
    <p:extLst>
      <p:ext uri="{BB962C8B-B14F-4D97-AF65-F5344CB8AC3E}">
        <p14:creationId xmlns:p14="http://schemas.microsoft.com/office/powerpoint/2010/main" val="36009027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0C07F79461224A95F031673DF42F79" ma:contentTypeVersion="11" ma:contentTypeDescription="Create a new document." ma:contentTypeScope="" ma:versionID="d17542610728eb6fa74fe5c14ca80c67">
  <xsd:schema xmlns:xsd="http://www.w3.org/2001/XMLSchema" xmlns:xs="http://www.w3.org/2001/XMLSchema" xmlns:p="http://schemas.microsoft.com/office/2006/metadata/properties" xmlns:ns2="e912808b-1029-4e72-8442-37ec07d4e059" xmlns:ns3="0b87391a-ea43-49cb-8f60-7eac4d627e4d" targetNamespace="http://schemas.microsoft.com/office/2006/metadata/properties" ma:root="true" ma:fieldsID="32ea443ee782b8d4f7c5db4ae8b85e1f" ns2:_="" ns3:_="">
    <xsd:import namespace="e912808b-1029-4e72-8442-37ec07d4e059"/>
    <xsd:import namespace="0b87391a-ea43-49cb-8f60-7eac4d627e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2808b-1029-4e72-8442-37ec07d4e0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87391a-ea43-49cb-8f60-7eac4d627e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7C3D5A-600C-4762-BF81-2BC78AB828BE}">
  <ds:schemaRefs>
    <ds:schemaRef ds:uri="http://schemas.microsoft.com/sharepoint/v3/contenttype/forms"/>
  </ds:schemaRefs>
</ds:datastoreItem>
</file>

<file path=customXml/itemProps2.xml><?xml version="1.0" encoding="utf-8"?>
<ds:datastoreItem xmlns:ds="http://schemas.openxmlformats.org/officeDocument/2006/customXml" ds:itemID="{5B543B10-D4B0-41F2-91E4-CAF127DD8276}">
  <ds:schemaRefs>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0b87391a-ea43-49cb-8f60-7eac4d627e4d"/>
    <ds:schemaRef ds:uri="e912808b-1029-4e72-8442-37ec07d4e059"/>
  </ds:schemaRefs>
</ds:datastoreItem>
</file>

<file path=customXml/itemProps3.xml><?xml version="1.0" encoding="utf-8"?>
<ds:datastoreItem xmlns:ds="http://schemas.openxmlformats.org/officeDocument/2006/customXml" ds:itemID="{209FE0DA-34DE-4792-B413-7EC8BF69E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2808b-1029-4e72-8442-37ec07d4e059"/>
    <ds:schemaRef ds:uri="0b87391a-ea43-49cb-8f60-7eac4d627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Template>
  <TotalTime>16164</TotalTime>
  <Words>943</Words>
  <Application>Microsoft Office PowerPoint</Application>
  <PresentationFormat>Pokaz na ekranie (4:3)</PresentationFormat>
  <Paragraphs>142</Paragraphs>
  <Slides>6</Slides>
  <Notes>3</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6</vt:i4>
      </vt:variant>
    </vt:vector>
  </HeadingPairs>
  <TitlesOfParts>
    <vt:vector size="14" baseType="lpstr">
      <vt:lpstr>ＭＳ Ｐゴシック</vt:lpstr>
      <vt:lpstr>Arial</vt:lpstr>
      <vt:lpstr>Calibri</vt:lpstr>
      <vt:lpstr>Calibri Light</vt:lpstr>
      <vt:lpstr>Tahoma</vt:lpstr>
      <vt:lpstr>Trebuchet MS</vt:lpstr>
      <vt:lpstr>Default Design</vt:lpstr>
      <vt:lpstr>Custom Design</vt:lpstr>
      <vt:lpstr>Prezentacja programu PowerPoint</vt:lpstr>
      <vt:lpstr>Prezentacja programu PowerPoint</vt:lpstr>
      <vt:lpstr>Prezentacja programu PowerPoint</vt:lpstr>
      <vt:lpstr>Prezentacja programu PowerPoint</vt:lpstr>
      <vt:lpstr>POLICY IMPLICATIONS </vt:lpstr>
      <vt:lpstr>CONTINUATION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Inta</dc:creator>
  <cp:lastModifiedBy>Sabina Rosiek</cp:lastModifiedBy>
  <cp:revision>375</cp:revision>
  <cp:lastPrinted>2017-07-24T10:50:13Z</cp:lastPrinted>
  <dcterms:created xsi:type="dcterms:W3CDTF">2010-01-19T11:55:01Z</dcterms:created>
  <dcterms:modified xsi:type="dcterms:W3CDTF">2021-09-21T12:34:19Z</dcterms:modified>
</cp:coreProperties>
</file>